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01" r:id="rId2"/>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65"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ietomes138@gmail.com" initials="m" lastIdx="1" clrIdx="0">
    <p:extLst>
      <p:ext uri="{19B8F6BF-5375-455C-9EA6-DF929625EA0E}">
        <p15:presenceInfo xmlns:p15="http://schemas.microsoft.com/office/powerpoint/2012/main" userId="5db991bf3dcf8d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1"/>
    <p:restoredTop sz="67515"/>
  </p:normalViewPr>
  <p:slideViewPr>
    <p:cSldViewPr snapToGrid="0" snapToObjects="1">
      <p:cViewPr varScale="1">
        <p:scale>
          <a:sx n="40" d="100"/>
          <a:sy n="40" d="100"/>
        </p:scale>
        <p:origin x="22" y="27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1413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From</a:t>
            </a:r>
            <a:r>
              <a:rPr lang="fr-FR" dirty="0"/>
              <a:t> </a:t>
            </a:r>
            <a:r>
              <a:rPr lang="fr-FR" dirty="0" err="1"/>
              <a:t>this</a:t>
            </a:r>
            <a:r>
              <a:rPr lang="fr-FR" dirty="0"/>
              <a:t> slide </a:t>
            </a:r>
            <a:r>
              <a:rPr lang="fr-FR" dirty="0" err="1"/>
              <a:t>we</a:t>
            </a:r>
            <a:r>
              <a:rPr lang="fr-FR" dirty="0"/>
              <a:t> are </a:t>
            </a:r>
            <a:r>
              <a:rPr lang="fr-FR" dirty="0" err="1"/>
              <a:t>showing</a:t>
            </a:r>
            <a:r>
              <a:rPr lang="fr-FR" dirty="0"/>
              <a:t> </a:t>
            </a:r>
            <a:r>
              <a:rPr lang="fr-FR" dirty="0" err="1"/>
              <a:t>step</a:t>
            </a:r>
            <a:r>
              <a:rPr lang="fr-FR" dirty="0"/>
              <a:t> by </a:t>
            </a:r>
            <a:r>
              <a:rPr lang="fr-FR" dirty="0" err="1"/>
              <a:t>step</a:t>
            </a:r>
            <a:r>
              <a:rPr lang="fr-FR" dirty="0"/>
              <a:t> how </a:t>
            </a:r>
            <a:r>
              <a:rPr lang="fr-FR" dirty="0" err="1"/>
              <a:t>we</a:t>
            </a:r>
            <a:r>
              <a:rPr lang="fr-FR" dirty="0"/>
              <a:t> </a:t>
            </a:r>
            <a:r>
              <a:rPr lang="fr-FR" dirty="0" err="1"/>
              <a:t>constructed</a:t>
            </a:r>
            <a:r>
              <a:rPr lang="fr-FR" dirty="0"/>
              <a:t> the </a:t>
            </a:r>
            <a:r>
              <a:rPr lang="fr-FR" dirty="0" err="1"/>
              <a:t>spectrum</a:t>
            </a:r>
            <a:r>
              <a:rPr lang="fr-FR" dirty="0"/>
              <a:t> by </a:t>
            </a:r>
            <a:r>
              <a:rPr lang="fr-FR" dirty="0" err="1"/>
              <a:t>adding</a:t>
            </a:r>
            <a:r>
              <a:rPr lang="fr-FR" dirty="0"/>
              <a:t> all </a:t>
            </a:r>
            <a:r>
              <a:rPr lang="fr-FR" dirty="0" err="1"/>
              <a:t>these</a:t>
            </a:r>
            <a:r>
              <a:rPr lang="fr-FR" dirty="0"/>
              <a:t> components </a:t>
            </a:r>
            <a:r>
              <a:rPr lang="fr-FR" dirty="0" err="1"/>
              <a:t>together</a:t>
            </a:r>
            <a:r>
              <a:rPr lang="fr-FR" dirty="0"/>
              <a:t>.</a:t>
            </a:r>
          </a:p>
        </p:txBody>
      </p:sp>
    </p:spTree>
    <p:extLst>
      <p:ext uri="{BB962C8B-B14F-4D97-AF65-F5344CB8AC3E}">
        <p14:creationId xmlns:p14="http://schemas.microsoft.com/office/powerpoint/2010/main" val="367698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err="1"/>
              <a:t>From</a:t>
            </a:r>
            <a:r>
              <a:rPr lang="fr-FR" dirty="0"/>
              <a:t> </a:t>
            </a:r>
            <a:r>
              <a:rPr lang="fr-FR" sz="2200" b="0" i="0" u="none" strike="noStrike" dirty="0">
                <a:effectLst/>
                <a:latin typeface="Helvetica Neue"/>
                <a:ea typeface="Helvetica Neue"/>
                <a:cs typeface="Helvetica Neue"/>
                <a:sym typeface="Helvetica Neue"/>
              </a:rPr>
              <a:t>“A </a:t>
            </a:r>
            <a:r>
              <a:rPr lang="fr-FR" sz="2200" b="0" i="0" u="none" strike="noStrike" dirty="0" err="1">
                <a:effectLst/>
                <a:latin typeface="Helvetica Neue"/>
                <a:ea typeface="Helvetica Neue"/>
                <a:cs typeface="Helvetica Neue"/>
                <a:sym typeface="Helvetica Neue"/>
              </a:rPr>
              <a:t>synthetic</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sample</a:t>
            </a:r>
            <a:r>
              <a:rPr lang="fr-FR" sz="2200" b="0" i="0" u="none" strike="noStrike" dirty="0">
                <a:effectLst/>
                <a:latin typeface="Helvetica Neue"/>
                <a:ea typeface="Helvetica Neue"/>
                <a:cs typeface="Helvetica Neue"/>
                <a:sym typeface="Helvetica Neue"/>
              </a:rPr>
              <a:t> of short-cadence </a:t>
            </a:r>
            <a:r>
              <a:rPr lang="fr-FR" sz="2200" b="0" i="0" u="none" strike="noStrike" dirty="0" err="1">
                <a:effectLst/>
                <a:latin typeface="Helvetica Neue"/>
                <a:ea typeface="Helvetica Neue"/>
                <a:cs typeface="Helvetica Neue"/>
                <a:sym typeface="Helvetica Neue"/>
              </a:rPr>
              <a:t>solar-like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oscillators</a:t>
            </a:r>
            <a:r>
              <a:rPr lang="fr-FR" sz="2200" b="0" i="0" u="none" strike="noStrike" dirty="0">
                <a:effectLst/>
                <a:latin typeface="Helvetica Neue"/>
                <a:ea typeface="Helvetica Neue"/>
                <a:cs typeface="Helvetica Neue"/>
                <a:sym typeface="Helvetica Neue"/>
              </a:rPr>
              <a:t> for TESS”, Ball et al</a:t>
            </a:r>
          </a:p>
          <a:p>
            <a:pPr rtl="0"/>
            <a:endParaRPr lang="fr-FR" sz="2200" b="0" i="0" u="none" strike="noStrike" dirty="0">
              <a:effectLst/>
              <a:latin typeface="Helvetica Neue"/>
              <a:ea typeface="Helvetica Neue"/>
              <a:cs typeface="Helvetica Neue"/>
              <a:sym typeface="Helvetica Neue"/>
            </a:endParaRPr>
          </a:p>
          <a:p>
            <a:pPr rtl="0"/>
            <a:r>
              <a:rPr lang="fr-FR" sz="2200" b="0" i="0" u="none" strike="noStrike" dirty="0">
                <a:effectLst/>
                <a:latin typeface="Helvetica Neue"/>
                <a:ea typeface="Helvetica Neue"/>
                <a:cs typeface="Helvetica Neue"/>
                <a:sym typeface="Helvetica Neue"/>
              </a:rPr>
              <a:t>The beta factor corrects for the apparent </a:t>
            </a:r>
            <a:r>
              <a:rPr lang="fr-FR" sz="2200" b="0" i="0" u="none" strike="noStrike" dirty="0" err="1">
                <a:effectLst/>
                <a:latin typeface="Helvetica Neue"/>
                <a:ea typeface="Helvetica Neue"/>
                <a:cs typeface="Helvetica Neue"/>
                <a:sym typeface="Helvetica Neue"/>
              </a:rPr>
              <a:t>decrease</a:t>
            </a:r>
            <a:r>
              <a:rPr lang="fr-FR" sz="2200" b="0" i="0" u="none" strike="noStrike" dirty="0">
                <a:effectLst/>
                <a:latin typeface="Helvetica Neue"/>
                <a:ea typeface="Helvetica Neue"/>
                <a:cs typeface="Helvetica Neue"/>
                <a:sym typeface="Helvetica Neue"/>
              </a:rPr>
              <a:t> in the amplitudes of the </a:t>
            </a:r>
            <a:r>
              <a:rPr lang="fr-FR" sz="2200" b="0" i="0" u="none" strike="noStrike" dirty="0" err="1">
                <a:effectLst/>
                <a:latin typeface="Helvetica Neue"/>
                <a:ea typeface="Helvetica Neue"/>
                <a:cs typeface="Helvetica Neue"/>
                <a:sym typeface="Helvetica Neue"/>
              </a:rPr>
              <a:t>hottest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dwarfs</a:t>
            </a:r>
            <a:r>
              <a:rPr lang="fr-FR" sz="2200" b="0" i="0" u="none" strike="noStrike" dirty="0">
                <a:effectLst/>
                <a:latin typeface="Helvetica Neue"/>
                <a:ea typeface="Helvetica Neue"/>
                <a:cs typeface="Helvetica Neue"/>
                <a:sym typeface="Helvetica Neue"/>
              </a:rPr>
              <a:t>.</a:t>
            </a:r>
            <a:endParaRPr lang="fr-FR" b="0" dirty="0">
              <a:effectLst/>
            </a:endParaRPr>
          </a:p>
        </p:txBody>
      </p:sp>
    </p:spTree>
    <p:extLst>
      <p:ext uri="{BB962C8B-B14F-4D97-AF65-F5344CB8AC3E}">
        <p14:creationId xmlns:p14="http://schemas.microsoft.com/office/powerpoint/2010/main" val="57246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Normally</a:t>
            </a:r>
            <a:r>
              <a:rPr lang="fr-FR" dirty="0"/>
              <a:t> </a:t>
            </a:r>
            <a:r>
              <a:rPr lang="fr-FR" dirty="0" err="1"/>
              <a:t>there</a:t>
            </a:r>
            <a:r>
              <a:rPr lang="fr-FR" dirty="0"/>
              <a:t> are </a:t>
            </a:r>
            <a:r>
              <a:rPr lang="fr-FR" dirty="0" err="1"/>
              <a:t>factors</a:t>
            </a:r>
            <a:r>
              <a:rPr lang="fr-FR" dirty="0"/>
              <a:t> </a:t>
            </a:r>
            <a:r>
              <a:rPr lang="fr-FR" dirty="0" err="1"/>
              <a:t>dependent</a:t>
            </a:r>
            <a:r>
              <a:rPr lang="fr-FR" dirty="0"/>
              <a:t> on the </a:t>
            </a:r>
            <a:r>
              <a:rPr lang="fr-FR" dirty="0" err="1"/>
              <a:t>stellar</a:t>
            </a:r>
            <a:r>
              <a:rPr lang="fr-FR" dirty="0"/>
              <a:t> inclination angle and </a:t>
            </a:r>
            <a:r>
              <a:rPr lang="fr-FR" dirty="0" err="1"/>
              <a:t>rotational</a:t>
            </a:r>
            <a:r>
              <a:rPr lang="fr-FR" dirty="0"/>
              <a:t> </a:t>
            </a:r>
            <a:r>
              <a:rPr lang="fr-FR" dirty="0" err="1"/>
              <a:t>splitting</a:t>
            </a:r>
            <a:r>
              <a:rPr lang="fr-FR" dirty="0"/>
              <a:t>. </a:t>
            </a:r>
            <a:r>
              <a:rPr lang="fr-FR" dirty="0" err="1"/>
              <a:t>Here</a:t>
            </a:r>
            <a:r>
              <a:rPr lang="fr-FR" dirty="0"/>
              <a:t> </a:t>
            </a:r>
            <a:r>
              <a:rPr lang="fr-FR" dirty="0" err="1"/>
              <a:t>we</a:t>
            </a:r>
            <a:r>
              <a:rPr lang="fr-FR" dirty="0"/>
              <a:t> are </a:t>
            </a:r>
            <a:r>
              <a:rPr lang="fr-FR" dirty="0" err="1"/>
              <a:t>treating</a:t>
            </a:r>
            <a:r>
              <a:rPr lang="fr-FR" dirty="0"/>
              <a:t> the model as non </a:t>
            </a:r>
            <a:r>
              <a:rPr lang="fr-FR" dirty="0" err="1"/>
              <a:t>rotating</a:t>
            </a:r>
            <a:r>
              <a:rPr lang="fr-FR" dirty="0"/>
              <a:t> </a:t>
            </a:r>
            <a:r>
              <a:rPr lang="fr-FR" dirty="0" err="1"/>
              <a:t>so</a:t>
            </a:r>
            <a:r>
              <a:rPr lang="fr-FR" dirty="0"/>
              <a:t> </a:t>
            </a:r>
            <a:r>
              <a:rPr lang="fr-FR" dirty="0" err="1"/>
              <a:t>these</a:t>
            </a:r>
            <a:r>
              <a:rPr lang="fr-FR" dirty="0"/>
              <a:t> </a:t>
            </a:r>
            <a:r>
              <a:rPr lang="fr-FR" dirty="0" err="1"/>
              <a:t>factors</a:t>
            </a:r>
            <a:r>
              <a:rPr lang="fr-FR" dirty="0"/>
              <a:t> are </a:t>
            </a:r>
            <a:r>
              <a:rPr lang="fr-FR" dirty="0" err="1"/>
              <a:t>ignored</a:t>
            </a:r>
            <a:r>
              <a:rPr lang="fr-FR" dirty="0"/>
              <a:t> </a:t>
            </a:r>
            <a:r>
              <a:rPr lang="fr-FR" dirty="0" err="1"/>
              <a:t>when</a:t>
            </a:r>
            <a:r>
              <a:rPr lang="fr-FR" dirty="0"/>
              <a:t> building the </a:t>
            </a:r>
            <a:r>
              <a:rPr lang="fr-FR" dirty="0" err="1"/>
              <a:t>spectra</a:t>
            </a:r>
            <a:r>
              <a:rPr lang="fr-FR" dirty="0"/>
              <a:t>.</a:t>
            </a:r>
          </a:p>
        </p:txBody>
      </p:sp>
    </p:spTree>
    <p:extLst>
      <p:ext uri="{BB962C8B-B14F-4D97-AF65-F5344CB8AC3E}">
        <p14:creationId xmlns:p14="http://schemas.microsoft.com/office/powerpoint/2010/main" val="197121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 </a:t>
            </a:r>
            <a:r>
              <a:rPr lang="fr-FR" sz="2200" dirty="0">
                <a:effectLst/>
                <a:latin typeface="Helvetica Neue"/>
                <a:ea typeface="Helvetica Neue"/>
                <a:cs typeface="Helvetica Neue"/>
                <a:sym typeface="Helvetica Neue"/>
              </a:rPr>
              <a:t>correction for the relative </a:t>
            </a:r>
            <a:r>
              <a:rPr lang="fr-FR" sz="2200" dirty="0" err="1">
                <a:effectLst/>
                <a:latin typeface="Helvetica Neue"/>
                <a:ea typeface="Helvetica Neue"/>
                <a:cs typeface="Helvetica Neue"/>
                <a:sym typeface="Helvetica Neue"/>
              </a:rPr>
              <a:t>visibilities</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different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degrees</a:t>
            </a:r>
            <a:r>
              <a:rPr lang="fr-FR" sz="2200" dirty="0">
                <a:effectLst/>
                <a:latin typeface="Helvetica Neue"/>
                <a:ea typeface="Helvetica Neue"/>
                <a:cs typeface="Helvetica Neue"/>
                <a:sym typeface="Helvetica Neue"/>
              </a:rPr>
              <a:t> l (1,2 and 3) </a:t>
            </a:r>
            <a:r>
              <a:rPr lang="fr-FR" sz="2200" dirty="0" err="1">
                <a:effectLst/>
                <a:latin typeface="Helvetica Neue"/>
                <a:ea typeface="Helvetica Neue"/>
                <a:cs typeface="Helvetica Neue"/>
                <a:sym typeface="Helvetica Neue"/>
              </a:rPr>
              <a:t>because</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geometric</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cancellation</a:t>
            </a:r>
            <a:r>
              <a:rPr lang="fr-FR"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endParaRPr lang="fr-FR"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fr-FR" sz="2200" dirty="0" err="1">
                <a:effectLst/>
                <a:latin typeface="Helvetica Neue"/>
                <a:ea typeface="Helvetica Neue"/>
                <a:cs typeface="Helvetica Neue"/>
                <a:sym typeface="Helvetica Neue"/>
              </a:rPr>
              <a:t>Here</a:t>
            </a:r>
            <a:r>
              <a:rPr lang="fr-FR" sz="2200" dirty="0">
                <a:effectLst/>
                <a:latin typeface="Helvetica Neue"/>
                <a:ea typeface="Helvetica Neue"/>
                <a:cs typeface="Helvetica Neue"/>
                <a:sym typeface="Helvetica Neue"/>
              </a:rPr>
              <a:t> use the </a:t>
            </a:r>
            <a:r>
              <a:rPr lang="fr-FR" sz="2200" dirty="0" err="1">
                <a:effectLst/>
                <a:latin typeface="Helvetica Neue"/>
                <a:ea typeface="Helvetica Neue"/>
                <a:cs typeface="Helvetica Neue"/>
                <a:sym typeface="Helvetica Neue"/>
              </a:rPr>
              <a:t>scaled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visibilities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respect to </a:t>
            </a:r>
            <a:r>
              <a:rPr lang="fr-FR" sz="2200" dirty="0" err="1">
                <a:effectLst/>
                <a:latin typeface="Helvetica Neue"/>
                <a:ea typeface="Helvetica Neue"/>
                <a:cs typeface="Helvetica Neue"/>
                <a:sym typeface="Helvetica Neue"/>
              </a:rPr>
              <a:t>those</a:t>
            </a:r>
            <a:r>
              <a:rPr lang="fr-FR" sz="2200" dirty="0">
                <a:effectLst/>
                <a:latin typeface="Helvetica Neue"/>
                <a:ea typeface="Helvetica Neue"/>
                <a:cs typeface="Helvetica Neue"/>
                <a:sym typeface="Helvetica Neue"/>
              </a:rPr>
              <a:t> at l = °  </a:t>
            </a:r>
          </a:p>
          <a:p>
            <a:endParaRPr lang="fr-FR" dirty="0"/>
          </a:p>
          <a:p>
            <a:endParaRPr lang="fr-FR" dirty="0"/>
          </a:p>
        </p:txBody>
      </p:sp>
    </p:spTree>
    <p:extLst>
      <p:ext uri="{BB962C8B-B14F-4D97-AF65-F5344CB8AC3E}">
        <p14:creationId xmlns:p14="http://schemas.microsoft.com/office/powerpoint/2010/main" val="138701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rtl="0">
                  <a:lnSpc>
                    <a:spcPct val="150000"/>
                  </a:lnSpc>
                </a:pPr>
                <a:r>
                  <a:rPr lang="fr-FR" sz="2200" b="1" i="0" u="none" strike="noStrike" dirty="0">
                    <a:effectLst/>
                    <a:latin typeface="Helvetica Neue"/>
                    <a:ea typeface="Helvetica Neue"/>
                    <a:cs typeface="Helvetica Neue"/>
                    <a:sym typeface="Helvetica Neue"/>
                  </a:rPr>
                  <a:t>1st </a:t>
                </a:r>
                <a:r>
                  <a:rPr lang="fr-FR" sz="2200" b="1" i="0" u="none" strike="noStrike" dirty="0" err="1">
                    <a:effectLst/>
                    <a:latin typeface="Helvetica Neue"/>
                    <a:ea typeface="Helvetica Neue"/>
                    <a:cs typeface="Helvetica Neue"/>
                    <a:sym typeface="Helvetica Neue"/>
                  </a:rPr>
                  <a:t>method</a:t>
                </a:r>
                <a:r>
                  <a:rPr lang="fr-FR" sz="2200" b="1" i="0" u="none" strike="noStrike" dirty="0">
                    <a:effectLst/>
                    <a:latin typeface="Helvetica Neue"/>
                    <a:ea typeface="Helvetica Neue"/>
                    <a:cs typeface="Helvetica Neue"/>
                    <a:sym typeface="Helvetica Neue"/>
                  </a:rPr>
                  <a:t>:</a:t>
                </a:r>
              </a:p>
              <a:p>
                <a:pPr rtl="0">
                  <a:lnSpc>
                    <a:spcPct val="150000"/>
                  </a:lnSpc>
                </a:pPr>
                <a:endParaRPr lang="fr-FR" sz="2200" b="1" i="0" u="none" strike="noStrike" dirty="0">
                  <a:effectLst/>
                  <a:latin typeface="Helvetica Neue"/>
                  <a:ea typeface="Helvetica Neue"/>
                  <a:cs typeface="Helvetica Neue"/>
                  <a:sym typeface="Helvetica Neue"/>
                </a:endParaRPr>
              </a:p>
              <a:p>
                <a:pPr rtl="0"/>
                <a:r>
                  <a:rPr lang="fr-FR" sz="2200" b="0" i="0" u="none" strike="noStrike" dirty="0">
                    <a:effectLst/>
                    <a:latin typeface="Helvetica Neue"/>
                    <a:ea typeface="Helvetica Neue"/>
                    <a:cs typeface="Helvetica Neue"/>
                    <a:sym typeface="Helvetica Neue"/>
                  </a:rPr>
                  <a:t>In the original </a:t>
                </a:r>
                <a:r>
                  <a:rPr lang="fr-FR" sz="2200" b="0" i="0" u="none" strike="noStrike" dirty="0" err="1">
                    <a:effectLst/>
                    <a:latin typeface="Helvetica Neue"/>
                    <a:ea typeface="Helvetica Neue"/>
                    <a:cs typeface="Helvetica Neue"/>
                    <a:sym typeface="Helvetica Neue"/>
                  </a:rPr>
                  <a:t>equation</a:t>
                </a:r>
                <a:r>
                  <a:rPr lang="fr-FR" sz="2200" b="0" i="0" u="none" strike="noStrike" dirty="0">
                    <a:effectLst/>
                    <a:latin typeface="Helvetica Neue"/>
                    <a:ea typeface="Helvetica Neue"/>
                    <a:cs typeface="Helvetica Neue"/>
                    <a:sym typeface="Helvetica Neue"/>
                  </a:rPr>
                  <a:t> as </a:t>
                </a:r>
                <a:r>
                  <a:rPr lang="fr-FR" sz="2200" b="0" i="0" u="none" strike="noStrike" dirty="0" err="1">
                    <a:effectLst/>
                    <a:latin typeface="Helvetica Neue"/>
                    <a:ea typeface="Helvetica Neue"/>
                    <a:cs typeface="Helvetica Neue"/>
                    <a:sym typeface="Helvetica Neue"/>
                  </a:rPr>
                  <a:t>introduced</a:t>
                </a:r>
                <a:r>
                  <a:rPr lang="fr-FR" sz="2200" b="0" i="0" u="none" strike="noStrike" dirty="0">
                    <a:effectLst/>
                    <a:latin typeface="Helvetica Neue"/>
                    <a:ea typeface="Helvetica Neue"/>
                    <a:cs typeface="Helvetica Neue"/>
                    <a:sym typeface="Helvetica Neue"/>
                  </a:rPr>
                  <a:t> by </a:t>
                </a:r>
                <a:r>
                  <a:rPr lang="fr-FR" sz="2200" b="0" i="0" u="none" strike="noStrike" dirty="0" err="1">
                    <a:effectLst/>
                    <a:latin typeface="Helvetica Neue"/>
                    <a:ea typeface="Helvetica Neue"/>
                    <a:cs typeface="Helvetica Neue"/>
                    <a:sym typeface="Helvetica Neue"/>
                  </a:rPr>
                  <a:t>Appourchaux</a:t>
                </a:r>
                <a:r>
                  <a:rPr lang="fr-FR" sz="2200" b="0" i="0" u="none" strike="noStrike" dirty="0">
                    <a:effectLst/>
                    <a:latin typeface="Helvetica Neue"/>
                    <a:ea typeface="Helvetica Neue"/>
                    <a:cs typeface="Helvetica Neue"/>
                    <a:sym typeface="Helvetica Neue"/>
                  </a:rPr>
                  <a:t> et al in 2014, the first </a:t>
                </a:r>
                <a:r>
                  <a:rPr lang="fr-FR" sz="2200" b="0" i="0" u="none" strike="noStrike" dirty="0" err="1">
                    <a:effectLst/>
                    <a:latin typeface="Helvetica Neue"/>
                    <a:ea typeface="Helvetica Neue"/>
                    <a:cs typeface="Helvetica Neue"/>
                    <a:sym typeface="Helvetica Neue"/>
                  </a:rPr>
                  <a:t>term</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a power </a:t>
                </a:r>
                <a:r>
                  <a:rPr lang="fr-FR" sz="2200" b="0" i="0" u="none" strike="noStrike" dirty="0" err="1">
                    <a:effectLst/>
                    <a:latin typeface="Helvetica Neue"/>
                    <a:ea typeface="Helvetica Neue"/>
                    <a:cs typeface="Helvetica Neue"/>
                    <a:sym typeface="Helvetica Neue"/>
                  </a:rPr>
                  <a:t>law</a:t>
                </a:r>
                <a:r>
                  <a:rPr lang="fr-FR" sz="2200" b="0" i="0" u="none" strike="noStrike" dirty="0">
                    <a:effectLst/>
                    <a:latin typeface="Helvetica Neue"/>
                    <a:ea typeface="Helvetica Neue"/>
                    <a:cs typeface="Helvetica Neue"/>
                    <a:sym typeface="Helvetica Neue"/>
                  </a:rPr>
                  <a:t> of </a:t>
                </a:r>
                <a:r>
                  <a:rPr lang="fr-FR" sz="2200" b="0" i="0" u="none" strike="noStrike" dirty="0" err="1">
                    <a:effectLst/>
                    <a:latin typeface="Helvetica Neue"/>
                    <a:ea typeface="Helvetica Neue"/>
                    <a:cs typeface="Helvetica Neue"/>
                    <a:sym typeface="Helvetica Neue"/>
                  </a:rPr>
                  <a:t>exponent</a:t>
                </a:r>
                <a:r>
                  <a:rPr lang="fr-FR" sz="2200" b="0" i="0" u="none" strike="noStrike" dirty="0">
                    <a:effectLst/>
                    <a:latin typeface="Helvetica Neue"/>
                    <a:ea typeface="Helvetica Neue"/>
                    <a:cs typeface="Helvetica Neue"/>
                    <a:sym typeface="Helvetica Neue"/>
                  </a:rPr>
                  <a:t> alpha </a:t>
                </a:r>
                <a:r>
                  <a:rPr lang="fr-FR" sz="2200" b="0" i="0" u="none" strike="noStrike" dirty="0" err="1">
                    <a:effectLst/>
                    <a:latin typeface="Helvetica Neue"/>
                    <a:ea typeface="Helvetica Neue"/>
                    <a:cs typeface="Helvetica Neue"/>
                    <a:sym typeface="Helvetica Neue"/>
                  </a:rPr>
                  <a:t>with</a:t>
                </a:r>
                <a:r>
                  <a:rPr lang="fr-FR" sz="2200" b="0" i="0" u="none" strike="noStrike" dirty="0">
                    <a:effectLst/>
                    <a:latin typeface="Helvetica Neue"/>
                    <a:ea typeface="Helvetica Neue"/>
                    <a:cs typeface="Helvetica Neue"/>
                    <a:sym typeface="Helvetica Neue"/>
                  </a:rPr>
                  <a:t> gamma alpha the amplitude of the line </a:t>
                </a:r>
                <a:r>
                  <a:rPr lang="fr-FR" sz="2200" b="0" i="0" u="none" strike="noStrike" dirty="0" err="1">
                    <a:effectLst/>
                    <a:latin typeface="Helvetica Neue"/>
                    <a:ea typeface="Helvetica Neue"/>
                    <a:cs typeface="Helvetica Neue"/>
                    <a:sym typeface="Helvetica Neue"/>
                  </a:rPr>
                  <a:t>width</a:t>
                </a:r>
                <a:r>
                  <a:rPr lang="fr-FR" sz="2200" b="0" i="0" u="none" strike="noStrike" dirty="0">
                    <a:effectLst/>
                    <a:latin typeface="Helvetica Neue"/>
                    <a:ea typeface="Helvetica Neue"/>
                    <a:cs typeface="Helvetica Neue"/>
                    <a:sym typeface="Helvetica Neue"/>
                  </a:rPr>
                  <a:t> at nu max. The second part </a:t>
                </a:r>
                <a:r>
                  <a:rPr lang="fr-FR" sz="2200" b="0" i="0" u="none" strike="noStrike" dirty="0" err="1">
                    <a:effectLst/>
                    <a:latin typeface="Helvetica Neue"/>
                    <a:ea typeface="Helvetica Neue"/>
                    <a:cs typeface="Helvetica Neue"/>
                    <a:sym typeface="Helvetica Neue"/>
                  </a:rPr>
                  <a:t>accounts</a:t>
                </a:r>
                <a:r>
                  <a:rPr lang="fr-FR" sz="2200" b="0" i="0" u="none" strike="noStrike" dirty="0">
                    <a:effectLst/>
                    <a:latin typeface="Helvetica Neue"/>
                    <a:ea typeface="Helvetica Neue"/>
                    <a:cs typeface="Helvetica Neue"/>
                    <a:sym typeface="Helvetica Neue"/>
                  </a:rPr>
                  <a:t> for a </a:t>
                </a:r>
                <a:r>
                  <a:rPr lang="fr-FR" sz="2200" b="0" i="0" u="none" strike="noStrike" dirty="0" err="1">
                    <a:effectLst/>
                    <a:latin typeface="Helvetica Neue"/>
                    <a:ea typeface="Helvetica Neue"/>
                    <a:cs typeface="Helvetica Neue"/>
                    <a:sym typeface="Helvetica Neue"/>
                  </a:rPr>
                  <a:t>Lorentzian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dip</a:t>
                </a:r>
                <a:r>
                  <a:rPr lang="fr-FR" sz="2200" b="0" i="0" u="none" strike="noStrike" dirty="0">
                    <a:effectLst/>
                    <a:latin typeface="Helvetica Neue"/>
                    <a:ea typeface="Helvetica Neue"/>
                    <a:cs typeface="Helvetica Neue"/>
                    <a:sym typeface="Helvetica Neue"/>
                  </a:rPr>
                  <a:t>. </a:t>
                </a:r>
              </a:p>
              <a:p>
                <a:pPr rtl="0"/>
                <a:endParaRPr lang="fr-FR" sz="2200" b="0" i="0" u="none" strike="noStrike" dirty="0">
                  <a:effectLst/>
                  <a:latin typeface="Helvetica Neue"/>
                  <a:ea typeface="Helvetica Neue"/>
                  <a:cs typeface="Helvetica Neue"/>
                  <a:sym typeface="Helvetica Neue"/>
                </a:endParaRPr>
              </a:p>
              <a:p>
                <a:pPr rtl="0"/>
                <a:r>
                  <a:rPr lang="fr-FR" sz="2200" b="0" i="0" u="none" strike="noStrike" dirty="0">
                    <a:effectLst/>
                    <a:latin typeface="Helvetica Neue"/>
                    <a:ea typeface="Helvetica Neue"/>
                    <a:cs typeface="Helvetica Neue"/>
                    <a:sym typeface="Helvetica Neue"/>
                  </a:rPr>
                  <a:t>In the case of K and M </a:t>
                </a:r>
                <a:r>
                  <a:rPr lang="fr-FR" sz="2200" b="0" i="0" u="none" strike="noStrike" dirty="0" err="1">
                    <a:effectLst/>
                    <a:latin typeface="Helvetica Neue"/>
                    <a:ea typeface="Helvetica Neue"/>
                    <a:cs typeface="Helvetica Neue"/>
                    <a:sym typeface="Helvetica Neue"/>
                  </a:rPr>
                  <a:t>dwarfs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wasn’t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deemed</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necessary</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consider</a:t>
                </a:r>
                <a:r>
                  <a:rPr lang="fr-FR" sz="2200" b="0" i="0" u="none" strike="noStrike" dirty="0">
                    <a:effectLst/>
                    <a:latin typeface="Helvetica Neue"/>
                    <a:ea typeface="Helvetica Neue"/>
                    <a:cs typeface="Helvetica Neue"/>
                    <a:sym typeface="Helvetica Neue"/>
                  </a:rPr>
                  <a:t> the </a:t>
                </a:r>
                <a:r>
                  <a:rPr lang="fr-FR" sz="2200" b="0" i="0" u="none" strike="noStrike" dirty="0" err="1">
                    <a:effectLst/>
                    <a:latin typeface="Helvetica Neue"/>
                    <a:ea typeface="Helvetica Neue"/>
                    <a:cs typeface="Helvetica Neue"/>
                    <a:sym typeface="Helvetica Neue"/>
                  </a:rPr>
                  <a:t>dip</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because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doesn’t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seem</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work</a:t>
                </a:r>
                <a:r>
                  <a:rPr lang="fr-FR" sz="2200" b="0" i="0" u="none" strike="noStrike" dirty="0">
                    <a:effectLst/>
                    <a:latin typeface="Helvetica Neue"/>
                    <a:ea typeface="Helvetica Neue"/>
                    <a:cs typeface="Helvetica Neue"/>
                    <a:sym typeface="Helvetica Neue"/>
                  </a:rPr>
                  <a:t> for </a:t>
                </a:r>
                <a:r>
                  <a:rPr lang="fr-FR" sz="2200" b="0" i="0" u="none" strike="noStrike" dirty="0" err="1">
                    <a:effectLst/>
                    <a:latin typeface="Helvetica Neue"/>
                    <a:ea typeface="Helvetica Neue"/>
                    <a:cs typeface="Helvetica Neue"/>
                    <a:sym typeface="Helvetica Neue"/>
                  </a:rPr>
                  <a:t>lower</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temperatures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than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solar-like</a:t>
                </a:r>
                <a:r>
                  <a:rPr lang="fr-FR" sz="2200" b="0" i="0" u="none" strike="noStrike" dirty="0">
                    <a:effectLst/>
                    <a:latin typeface="Helvetica Neue"/>
                    <a:ea typeface="Helvetica Neue"/>
                    <a:cs typeface="Helvetica Neue"/>
                    <a:sym typeface="Helvetica Neue"/>
                  </a:rPr>
                  <a:t> stars. </a:t>
                </a:r>
                <a:r>
                  <a:rPr lang="fr-FR" sz="2200" b="0" i="0" u="none" strike="noStrike" dirty="0" err="1">
                    <a:effectLst/>
                    <a:latin typeface="Helvetica Neue"/>
                    <a:ea typeface="Helvetica Neue"/>
                    <a:cs typeface="Helvetica Neue"/>
                    <a:sym typeface="Helvetica Neue"/>
                  </a:rPr>
                  <a:t>Unfortunately</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this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seemed</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overestimate</a:t>
                </a:r>
                <a:r>
                  <a:rPr lang="fr-FR" sz="2200" b="0" i="0" u="none" strike="noStrike" dirty="0">
                    <a:effectLst/>
                    <a:latin typeface="Helvetica Neue"/>
                    <a:ea typeface="Helvetica Neue"/>
                    <a:cs typeface="Helvetica Neue"/>
                    <a:sym typeface="Helvetica Neue"/>
                  </a:rPr>
                  <a:t> the value of the </a:t>
                </a:r>
                <a:r>
                  <a:rPr lang="fr-FR" sz="2200" b="0" i="0" u="none" strike="noStrike" dirty="0" err="1">
                    <a:effectLst/>
                    <a:latin typeface="Helvetica Neue"/>
                    <a:ea typeface="Helvetica Neue"/>
                    <a:cs typeface="Helvetica Neue"/>
                    <a:sym typeface="Helvetica Neue"/>
                  </a:rPr>
                  <a:t>linewidth</a:t>
                </a:r>
                <a:endParaRPr lang="fr-FR" sz="2200" b="0" i="0" u="none" strike="noStrike" dirty="0">
                  <a:effectLst/>
                  <a:latin typeface="Helvetica Neue"/>
                  <a:ea typeface="Helvetica Neue"/>
                  <a:cs typeface="Helvetica Neue"/>
                  <a:sym typeface="Helvetica Neue"/>
                </a:endParaRPr>
              </a:p>
              <a:p>
                <a:pPr rtl="0"/>
                <a:endParaRPr lang="fr-FR" sz="2200" b="0" i="0" u="none" strike="noStrike" dirty="0">
                  <a:effectLst/>
                  <a:latin typeface="Helvetica Neue"/>
                  <a:ea typeface="Helvetica Neue"/>
                  <a:cs typeface="Helvetica Neue"/>
                  <a:sym typeface="Helvetica Neue"/>
                </a:endParaRPr>
              </a:p>
              <a:p>
                <a:pPr rtl="0"/>
                <a:r>
                  <a:rPr lang="fr-FR" sz="2200" b="1" i="0" u="none" strike="noStrike" dirty="0">
                    <a:effectLst/>
                    <a:latin typeface="Helvetica Neue"/>
                    <a:ea typeface="Helvetica Neue"/>
                    <a:cs typeface="Helvetica Neue"/>
                    <a:sym typeface="Helvetica Neue"/>
                  </a:rPr>
                  <a:t>2</a:t>
                </a:r>
                <a:r>
                  <a:rPr lang="fr-FR" sz="2200" b="1" i="0" u="none" strike="noStrike" baseline="30000" dirty="0">
                    <a:effectLst/>
                    <a:latin typeface="Helvetica Neue"/>
                    <a:ea typeface="Helvetica Neue"/>
                    <a:cs typeface="Helvetica Neue"/>
                    <a:sym typeface="Helvetica Neue"/>
                  </a:rPr>
                  <a:t>nd</a:t>
                </a:r>
                <a:r>
                  <a:rPr lang="fr-FR" sz="2200" b="1" i="0" u="none" strike="noStrike" dirty="0">
                    <a:effectLst/>
                    <a:latin typeface="Helvetica Neue"/>
                    <a:ea typeface="Helvetica Neue"/>
                    <a:cs typeface="Helvetica Neue"/>
                    <a:sym typeface="Helvetica Neue"/>
                  </a:rPr>
                  <a:t> </a:t>
                </a:r>
                <a:r>
                  <a:rPr lang="fr-FR" sz="2200" b="1" i="0" u="none" strike="noStrike" dirty="0" err="1">
                    <a:effectLst/>
                    <a:latin typeface="Helvetica Neue"/>
                    <a:ea typeface="Helvetica Neue"/>
                    <a:cs typeface="Helvetica Neue"/>
                    <a:sym typeface="Helvetica Neue"/>
                  </a:rPr>
                  <a:t>method</a:t>
                </a:r>
                <a:r>
                  <a:rPr lang="fr-FR" sz="2200" b="1" i="0" u="none" strike="noStrike" dirty="0">
                    <a:effectLst/>
                    <a:latin typeface="Helvetica Neue"/>
                    <a:ea typeface="Helvetica Neue"/>
                    <a:cs typeface="Helvetica Neue"/>
                    <a:sym typeface="Helvetica Neue"/>
                  </a:rPr>
                  <a:t>:</a:t>
                </a:r>
              </a:p>
              <a:p>
                <a:pPr rtl="0"/>
                <a:endParaRPr lang="fr-FR" b="0" dirty="0">
                  <a:effectLst/>
                </a:endParaRPr>
              </a:p>
              <a:p>
                <a:pPr rtl="0"/>
                <a:r>
                  <a:rPr lang="fr-FR" b="0" dirty="0" err="1">
                    <a:effectLst/>
                  </a:rPr>
                  <a:t>Focused</a:t>
                </a:r>
                <a:r>
                  <a:rPr lang="fr-FR" b="0" dirty="0">
                    <a:effectLst/>
                  </a:rPr>
                  <a:t> on the value of the </a:t>
                </a:r>
                <a:r>
                  <a:rPr lang="fr-FR" b="0" dirty="0" err="1">
                    <a:effectLst/>
                  </a:rPr>
                  <a:t>width</a:t>
                </a:r>
                <a:r>
                  <a:rPr lang="fr-FR" b="0" dirty="0">
                    <a:effectLst/>
                  </a:rPr>
                  <a:t> at </a:t>
                </a:r>
                <a:r>
                  <a:rPr lang="fr-FR" b="0" dirty="0" err="1">
                    <a:effectLst/>
                  </a:rPr>
                  <a:t>numax</a:t>
                </a:r>
                <a:r>
                  <a:rPr lang="fr-FR" b="0" dirty="0">
                    <a:effectLst/>
                  </a:rPr>
                  <a:t>, </a:t>
                </a:r>
                <a:r>
                  <a:rPr lang="fr-FR" b="0" dirty="0" err="1">
                    <a:effectLst/>
                  </a:rPr>
                  <a:t>based</a:t>
                </a:r>
                <a:r>
                  <a:rPr lang="fr-FR" b="0" dirty="0">
                    <a:effectLst/>
                  </a:rPr>
                  <a:t> on the </a:t>
                </a:r>
                <a:r>
                  <a:rPr lang="fr-FR" b="0" dirty="0" err="1">
                    <a:effectLst/>
                  </a:rPr>
                  <a:t>fitting</a:t>
                </a:r>
                <a:r>
                  <a:rPr lang="fr-FR" b="0" dirty="0">
                    <a:effectLst/>
                  </a:rPr>
                  <a:t> </a:t>
                </a:r>
                <a:r>
                  <a:rPr lang="fr-FR" b="0" dirty="0" err="1">
                    <a:effectLst/>
                  </a:rPr>
                  <a:t>parameters</a:t>
                </a:r>
                <a:r>
                  <a:rPr lang="fr-FR" b="0" dirty="0">
                    <a:effectLst/>
                  </a:rPr>
                  <a:t> </a:t>
                </a:r>
                <a:r>
                  <a:rPr lang="fr-FR" b="0" dirty="0" err="1">
                    <a:effectLst/>
                  </a:rPr>
                  <a:t>provided</a:t>
                </a:r>
                <a:r>
                  <a:rPr lang="fr-FR" b="0" dirty="0">
                    <a:effectLst/>
                  </a:rPr>
                  <a:t> by Lund et al. This </a:t>
                </a:r>
                <a:r>
                  <a:rPr lang="fr-FR" b="0" dirty="0" err="1">
                    <a:effectLst/>
                  </a:rPr>
                  <a:t>recovers</a:t>
                </a:r>
                <a:r>
                  <a:rPr lang="fr-FR" b="0" dirty="0">
                    <a:effectLst/>
                  </a:rPr>
                  <a:t> the 1</a:t>
                </a:r>
                <a14:m>
                  <m:oMath xmlns:m="http://schemas.openxmlformats.org/officeDocument/2006/math">
                    <m:r>
                      <a:rPr lang="fr-FR" sz="2400" b="0" i="0" smtClean="0">
                        <a:solidFill>
                          <a:srgbClr val="000000"/>
                        </a:solidFill>
                        <a:latin typeface="Cambria Math" panose="02040503050406030204" pitchFamily="18" charset="0"/>
                      </a:rPr>
                      <m:t> </m:t>
                    </m:r>
                    <m:r>
                      <a:rPr lang="el-GR" sz="2400" i="1" smtClean="0">
                        <a:solidFill>
                          <a:srgbClr val="000000"/>
                        </a:solidFill>
                        <a:latin typeface="Cambria Math" panose="02040503050406030204" pitchFamily="18" charset="0"/>
                      </a:rPr>
                      <m:t>𝜇</m:t>
                    </m:r>
                  </m:oMath>
                </a14:m>
                <a:r>
                  <a:rPr lang="fr-FR" dirty="0"/>
                  <a:t>Hz</a:t>
                </a:r>
                <a:r>
                  <a:rPr lang="fr-FR" b="0" dirty="0">
                    <a:effectLst/>
                  </a:rPr>
                  <a:t> value for the Sun. </a:t>
                </a:r>
                <a:r>
                  <a:rPr lang="fr-FR" b="0" dirty="0" err="1">
                    <a:effectLst/>
                  </a:rPr>
                  <a:t>Then</a:t>
                </a:r>
                <a:r>
                  <a:rPr lang="fr-FR" b="0" dirty="0">
                    <a:effectLst/>
                  </a:rPr>
                  <a:t> values of the </a:t>
                </a:r>
                <a:r>
                  <a:rPr lang="fr-FR" b="0" dirty="0" err="1">
                    <a:effectLst/>
                  </a:rPr>
                  <a:t>linewidth</a:t>
                </a:r>
                <a:r>
                  <a:rPr lang="fr-FR" b="0" dirty="0">
                    <a:effectLst/>
                  </a:rPr>
                  <a:t> for K </a:t>
                </a:r>
                <a:r>
                  <a:rPr lang="fr-FR" b="0" dirty="0" err="1">
                    <a:effectLst/>
                  </a:rPr>
                  <a:t>dwarfs</a:t>
                </a:r>
                <a:r>
                  <a:rPr lang="fr-FR" b="0" dirty="0">
                    <a:effectLst/>
                  </a:rPr>
                  <a:t> range </a:t>
                </a:r>
                <a:r>
                  <a:rPr lang="fr-FR" b="0" dirty="0" err="1">
                    <a:effectLst/>
                  </a:rPr>
                  <a:t>between</a:t>
                </a:r>
                <a:r>
                  <a:rPr lang="fr-FR" b="0" dirty="0">
                    <a:effectLst/>
                  </a:rPr>
                  <a:t> 0.249 - 0.07 </a:t>
                </a:r>
                <a14:m>
                  <m:oMath xmlns:m="http://schemas.openxmlformats.org/officeDocument/2006/math">
                    <m:r>
                      <a:rPr lang="el-GR" sz="2400" i="1" smtClean="0">
                        <a:solidFill>
                          <a:srgbClr val="000000"/>
                        </a:solidFill>
                        <a:latin typeface="Cambria Math" panose="02040503050406030204" pitchFamily="18" charset="0"/>
                      </a:rPr>
                      <m:t>𝜇</m:t>
                    </m:r>
                  </m:oMath>
                </a14:m>
                <a:r>
                  <a:rPr lang="fr-FR" dirty="0"/>
                  <a:t>Hz</a:t>
                </a:r>
                <a:endParaRPr lang="fr-FR" b="0" dirty="0">
                  <a:effectLst/>
                </a:endParaRPr>
              </a:p>
              <a:p>
                <a:pPr rtl="0"/>
                <a:endParaRPr lang="fr-FR" b="0" dirty="0">
                  <a:effectLst/>
                </a:endParaRPr>
              </a:p>
              <a:p>
                <a:br>
                  <a:rPr lang="fr-FR" dirty="0"/>
                </a:br>
                <a:endParaRPr lang="fr-FR" dirty="0"/>
              </a:p>
            </p:txBody>
          </p:sp>
        </mc:Choice>
        <mc:Fallback xmlns="">
          <p:sp>
            <p:nvSpPr>
              <p:cNvPr id="3" name="Espace réservé des notes 2"/>
              <p:cNvSpPr>
                <a:spLocks noGrp="1"/>
              </p:cNvSpPr>
              <p:nvPr>
                <p:ph type="body" idx="1"/>
              </p:nvPr>
            </p:nvSpPr>
            <p:spPr/>
            <p:txBody>
              <a:bodyPr/>
              <a:lstStyle/>
              <a:p>
                <a:pPr rtl="0">
                  <a:lnSpc>
                    <a:spcPct val="150000"/>
                  </a:lnSpc>
                </a:pPr>
                <a:r>
                  <a:rPr lang="fr-FR" sz="2200" b="1" i="0" u="none" strike="noStrike" dirty="0">
                    <a:effectLst/>
                    <a:latin typeface="Helvetica Neue"/>
                    <a:ea typeface="Helvetica Neue"/>
                    <a:cs typeface="Helvetica Neue"/>
                    <a:sym typeface="Helvetica Neue"/>
                  </a:rPr>
                  <a:t>1st </a:t>
                </a:r>
                <a:r>
                  <a:rPr lang="fr-FR" sz="2200" b="1" i="0" u="none" strike="noStrike" dirty="0" err="1">
                    <a:effectLst/>
                    <a:latin typeface="Helvetica Neue"/>
                    <a:ea typeface="Helvetica Neue"/>
                    <a:cs typeface="Helvetica Neue"/>
                    <a:sym typeface="Helvetica Neue"/>
                  </a:rPr>
                  <a:t>method</a:t>
                </a:r>
                <a:r>
                  <a:rPr lang="fr-FR" sz="2200" b="1" i="0" u="none" strike="noStrike" dirty="0">
                    <a:effectLst/>
                    <a:latin typeface="Helvetica Neue"/>
                    <a:ea typeface="Helvetica Neue"/>
                    <a:cs typeface="Helvetica Neue"/>
                    <a:sym typeface="Helvetica Neue"/>
                  </a:rPr>
                  <a:t>:</a:t>
                </a:r>
              </a:p>
              <a:p>
                <a:pPr rtl="0">
                  <a:lnSpc>
                    <a:spcPct val="150000"/>
                  </a:lnSpc>
                </a:pPr>
                <a:endParaRPr lang="fr-FR" sz="2200" b="1" i="0" u="none" strike="noStrike" dirty="0">
                  <a:effectLst/>
                  <a:latin typeface="Helvetica Neue"/>
                  <a:ea typeface="Helvetica Neue"/>
                  <a:cs typeface="Helvetica Neue"/>
                  <a:sym typeface="Helvetica Neue"/>
                </a:endParaRPr>
              </a:p>
              <a:p>
                <a:pPr rtl="0"/>
                <a:r>
                  <a:rPr lang="fr-FR" sz="2200" b="0" i="0" u="none" strike="noStrike" dirty="0">
                    <a:effectLst/>
                    <a:latin typeface="Helvetica Neue"/>
                    <a:ea typeface="Helvetica Neue"/>
                    <a:cs typeface="Helvetica Neue"/>
                    <a:sym typeface="Helvetica Neue"/>
                  </a:rPr>
                  <a:t>In the original </a:t>
                </a:r>
                <a:r>
                  <a:rPr lang="fr-FR" sz="2200" b="0" i="0" u="none" strike="noStrike" dirty="0" err="1">
                    <a:effectLst/>
                    <a:latin typeface="Helvetica Neue"/>
                    <a:ea typeface="Helvetica Neue"/>
                    <a:cs typeface="Helvetica Neue"/>
                    <a:sym typeface="Helvetica Neue"/>
                  </a:rPr>
                  <a:t>equation</a:t>
                </a:r>
                <a:r>
                  <a:rPr lang="fr-FR" sz="2200" b="0" i="0" u="none" strike="noStrike" dirty="0">
                    <a:effectLst/>
                    <a:latin typeface="Helvetica Neue"/>
                    <a:ea typeface="Helvetica Neue"/>
                    <a:cs typeface="Helvetica Neue"/>
                    <a:sym typeface="Helvetica Neue"/>
                  </a:rPr>
                  <a:t> as </a:t>
                </a:r>
                <a:r>
                  <a:rPr lang="fr-FR" sz="2200" b="0" i="0" u="none" strike="noStrike" dirty="0" err="1">
                    <a:effectLst/>
                    <a:latin typeface="Helvetica Neue"/>
                    <a:ea typeface="Helvetica Neue"/>
                    <a:cs typeface="Helvetica Neue"/>
                    <a:sym typeface="Helvetica Neue"/>
                  </a:rPr>
                  <a:t>introduced</a:t>
                </a:r>
                <a:r>
                  <a:rPr lang="fr-FR" sz="2200" b="0" i="0" u="none" strike="noStrike" dirty="0">
                    <a:effectLst/>
                    <a:latin typeface="Helvetica Neue"/>
                    <a:ea typeface="Helvetica Neue"/>
                    <a:cs typeface="Helvetica Neue"/>
                    <a:sym typeface="Helvetica Neue"/>
                  </a:rPr>
                  <a:t> by </a:t>
                </a:r>
                <a:r>
                  <a:rPr lang="fr-FR" sz="2200" b="0" i="0" u="none" strike="noStrike" dirty="0" err="1">
                    <a:effectLst/>
                    <a:latin typeface="Helvetica Neue"/>
                    <a:ea typeface="Helvetica Neue"/>
                    <a:cs typeface="Helvetica Neue"/>
                    <a:sym typeface="Helvetica Neue"/>
                  </a:rPr>
                  <a:t>Appourchaux</a:t>
                </a:r>
                <a:r>
                  <a:rPr lang="fr-FR" sz="2200" b="0" i="0" u="none" strike="noStrike" dirty="0">
                    <a:effectLst/>
                    <a:latin typeface="Helvetica Neue"/>
                    <a:ea typeface="Helvetica Neue"/>
                    <a:cs typeface="Helvetica Neue"/>
                    <a:sym typeface="Helvetica Neue"/>
                  </a:rPr>
                  <a:t> et al in 2014, the first </a:t>
                </a:r>
                <a:r>
                  <a:rPr lang="fr-FR" sz="2200" b="0" i="0" u="none" strike="noStrike" dirty="0" err="1">
                    <a:effectLst/>
                    <a:latin typeface="Helvetica Neue"/>
                    <a:ea typeface="Helvetica Neue"/>
                    <a:cs typeface="Helvetica Neue"/>
                    <a:sym typeface="Helvetica Neue"/>
                  </a:rPr>
                  <a:t>term</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a power </a:t>
                </a:r>
                <a:r>
                  <a:rPr lang="fr-FR" sz="2200" b="0" i="0" u="none" strike="noStrike" dirty="0" err="1">
                    <a:effectLst/>
                    <a:latin typeface="Helvetica Neue"/>
                    <a:ea typeface="Helvetica Neue"/>
                    <a:cs typeface="Helvetica Neue"/>
                    <a:sym typeface="Helvetica Neue"/>
                  </a:rPr>
                  <a:t>law</a:t>
                </a:r>
                <a:r>
                  <a:rPr lang="fr-FR" sz="2200" b="0" i="0" u="none" strike="noStrike" dirty="0">
                    <a:effectLst/>
                    <a:latin typeface="Helvetica Neue"/>
                    <a:ea typeface="Helvetica Neue"/>
                    <a:cs typeface="Helvetica Neue"/>
                    <a:sym typeface="Helvetica Neue"/>
                  </a:rPr>
                  <a:t> of </a:t>
                </a:r>
                <a:r>
                  <a:rPr lang="fr-FR" sz="2200" b="0" i="0" u="none" strike="noStrike" dirty="0" err="1">
                    <a:effectLst/>
                    <a:latin typeface="Helvetica Neue"/>
                    <a:ea typeface="Helvetica Neue"/>
                    <a:cs typeface="Helvetica Neue"/>
                    <a:sym typeface="Helvetica Neue"/>
                  </a:rPr>
                  <a:t>exponent</a:t>
                </a:r>
                <a:r>
                  <a:rPr lang="fr-FR" sz="2200" b="0" i="0" u="none" strike="noStrike" dirty="0">
                    <a:effectLst/>
                    <a:latin typeface="Helvetica Neue"/>
                    <a:ea typeface="Helvetica Neue"/>
                    <a:cs typeface="Helvetica Neue"/>
                    <a:sym typeface="Helvetica Neue"/>
                  </a:rPr>
                  <a:t> alpha </a:t>
                </a:r>
                <a:r>
                  <a:rPr lang="fr-FR" sz="2200" b="0" i="0" u="none" strike="noStrike" dirty="0" err="1">
                    <a:effectLst/>
                    <a:latin typeface="Helvetica Neue"/>
                    <a:ea typeface="Helvetica Neue"/>
                    <a:cs typeface="Helvetica Neue"/>
                    <a:sym typeface="Helvetica Neue"/>
                  </a:rPr>
                  <a:t>with</a:t>
                </a:r>
                <a:r>
                  <a:rPr lang="fr-FR" sz="2200" b="0" i="0" u="none" strike="noStrike" dirty="0">
                    <a:effectLst/>
                    <a:latin typeface="Helvetica Neue"/>
                    <a:ea typeface="Helvetica Neue"/>
                    <a:cs typeface="Helvetica Neue"/>
                    <a:sym typeface="Helvetica Neue"/>
                  </a:rPr>
                  <a:t> gamma alpha the amplitude of the line </a:t>
                </a:r>
                <a:r>
                  <a:rPr lang="fr-FR" sz="2200" b="0" i="0" u="none" strike="noStrike" dirty="0" err="1">
                    <a:effectLst/>
                    <a:latin typeface="Helvetica Neue"/>
                    <a:ea typeface="Helvetica Neue"/>
                    <a:cs typeface="Helvetica Neue"/>
                    <a:sym typeface="Helvetica Neue"/>
                  </a:rPr>
                  <a:t>width</a:t>
                </a:r>
                <a:r>
                  <a:rPr lang="fr-FR" sz="2200" b="0" i="0" u="none" strike="noStrike" dirty="0">
                    <a:effectLst/>
                    <a:latin typeface="Helvetica Neue"/>
                    <a:ea typeface="Helvetica Neue"/>
                    <a:cs typeface="Helvetica Neue"/>
                    <a:sym typeface="Helvetica Neue"/>
                  </a:rPr>
                  <a:t> at nu max. The second part </a:t>
                </a:r>
                <a:r>
                  <a:rPr lang="fr-FR" sz="2200" b="0" i="0" u="none" strike="noStrike" dirty="0" err="1">
                    <a:effectLst/>
                    <a:latin typeface="Helvetica Neue"/>
                    <a:ea typeface="Helvetica Neue"/>
                    <a:cs typeface="Helvetica Neue"/>
                    <a:sym typeface="Helvetica Neue"/>
                  </a:rPr>
                  <a:t>accounts</a:t>
                </a:r>
                <a:r>
                  <a:rPr lang="fr-FR" sz="2200" b="0" i="0" u="none" strike="noStrike" dirty="0">
                    <a:effectLst/>
                    <a:latin typeface="Helvetica Neue"/>
                    <a:ea typeface="Helvetica Neue"/>
                    <a:cs typeface="Helvetica Neue"/>
                    <a:sym typeface="Helvetica Neue"/>
                  </a:rPr>
                  <a:t> for a </a:t>
                </a:r>
                <a:r>
                  <a:rPr lang="fr-FR" sz="2200" b="0" i="0" u="none" strike="noStrike" dirty="0" err="1">
                    <a:effectLst/>
                    <a:latin typeface="Helvetica Neue"/>
                    <a:ea typeface="Helvetica Neue"/>
                    <a:cs typeface="Helvetica Neue"/>
                    <a:sym typeface="Helvetica Neue"/>
                  </a:rPr>
                  <a:t>Lorentzian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dip</a:t>
                </a:r>
                <a:r>
                  <a:rPr lang="fr-FR" sz="2200" b="0" i="0" u="none" strike="noStrike" dirty="0">
                    <a:effectLst/>
                    <a:latin typeface="Helvetica Neue"/>
                    <a:ea typeface="Helvetica Neue"/>
                    <a:cs typeface="Helvetica Neue"/>
                    <a:sym typeface="Helvetica Neue"/>
                  </a:rPr>
                  <a:t>. </a:t>
                </a:r>
              </a:p>
              <a:p>
                <a:pPr rtl="0"/>
                <a:endParaRPr lang="fr-FR" sz="2200" b="0" i="0" u="none" strike="noStrike" dirty="0">
                  <a:effectLst/>
                  <a:latin typeface="Helvetica Neue"/>
                  <a:ea typeface="Helvetica Neue"/>
                  <a:cs typeface="Helvetica Neue"/>
                  <a:sym typeface="Helvetica Neue"/>
                </a:endParaRPr>
              </a:p>
              <a:p>
                <a:pPr rtl="0"/>
                <a:r>
                  <a:rPr lang="fr-FR" sz="2200" b="0" i="0" u="none" strike="noStrike" dirty="0">
                    <a:effectLst/>
                    <a:latin typeface="Helvetica Neue"/>
                    <a:ea typeface="Helvetica Neue"/>
                    <a:cs typeface="Helvetica Neue"/>
                    <a:sym typeface="Helvetica Neue"/>
                  </a:rPr>
                  <a:t>In the case of K and M </a:t>
                </a:r>
                <a:r>
                  <a:rPr lang="fr-FR" sz="2200" b="0" i="0" u="none" strike="noStrike" dirty="0" err="1">
                    <a:effectLst/>
                    <a:latin typeface="Helvetica Neue"/>
                    <a:ea typeface="Helvetica Neue"/>
                    <a:cs typeface="Helvetica Neue"/>
                    <a:sym typeface="Helvetica Neue"/>
                  </a:rPr>
                  <a:t>dwarfs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wasn’t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deemed</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necessary</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consider</a:t>
                </a:r>
                <a:r>
                  <a:rPr lang="fr-FR" sz="2200" b="0" i="0" u="none" strike="noStrike" dirty="0">
                    <a:effectLst/>
                    <a:latin typeface="Helvetica Neue"/>
                    <a:ea typeface="Helvetica Neue"/>
                    <a:cs typeface="Helvetica Neue"/>
                    <a:sym typeface="Helvetica Neue"/>
                  </a:rPr>
                  <a:t> the </a:t>
                </a:r>
                <a:r>
                  <a:rPr lang="fr-FR" sz="2200" b="0" i="0" u="none" strike="noStrike" dirty="0" err="1">
                    <a:effectLst/>
                    <a:latin typeface="Helvetica Neue"/>
                    <a:ea typeface="Helvetica Neue"/>
                    <a:cs typeface="Helvetica Neue"/>
                    <a:sym typeface="Helvetica Neue"/>
                  </a:rPr>
                  <a:t>dip</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because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it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doesn’t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seem</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work</a:t>
                </a:r>
                <a:r>
                  <a:rPr lang="fr-FR" sz="2200" b="0" i="0" u="none" strike="noStrike" dirty="0">
                    <a:effectLst/>
                    <a:latin typeface="Helvetica Neue"/>
                    <a:ea typeface="Helvetica Neue"/>
                    <a:cs typeface="Helvetica Neue"/>
                    <a:sym typeface="Helvetica Neue"/>
                  </a:rPr>
                  <a:t> for </a:t>
                </a:r>
                <a:r>
                  <a:rPr lang="fr-FR" sz="2200" b="0" i="0" u="none" strike="noStrike" dirty="0" err="1">
                    <a:effectLst/>
                    <a:latin typeface="Helvetica Neue"/>
                    <a:ea typeface="Helvetica Neue"/>
                    <a:cs typeface="Helvetica Neue"/>
                    <a:sym typeface="Helvetica Neue"/>
                  </a:rPr>
                  <a:t>lower</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temperatures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than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solar-like</a:t>
                </a:r>
                <a:r>
                  <a:rPr lang="fr-FR" sz="2200" b="0" i="0" u="none" strike="noStrike" dirty="0">
                    <a:effectLst/>
                    <a:latin typeface="Helvetica Neue"/>
                    <a:ea typeface="Helvetica Neue"/>
                    <a:cs typeface="Helvetica Neue"/>
                    <a:sym typeface="Helvetica Neue"/>
                  </a:rPr>
                  <a:t> stars. </a:t>
                </a:r>
                <a:r>
                  <a:rPr lang="fr-FR" sz="2200" b="0" i="0" u="none" strike="noStrike" dirty="0" err="1">
                    <a:effectLst/>
                    <a:latin typeface="Helvetica Neue"/>
                    <a:ea typeface="Helvetica Neue"/>
                    <a:cs typeface="Helvetica Neue"/>
                    <a:sym typeface="Helvetica Neue"/>
                  </a:rPr>
                  <a:t>Unfortunately</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this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seemed</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overestimate</a:t>
                </a:r>
                <a:r>
                  <a:rPr lang="fr-FR" sz="2200" b="0" i="0" u="none" strike="noStrike" dirty="0">
                    <a:effectLst/>
                    <a:latin typeface="Helvetica Neue"/>
                    <a:ea typeface="Helvetica Neue"/>
                    <a:cs typeface="Helvetica Neue"/>
                    <a:sym typeface="Helvetica Neue"/>
                  </a:rPr>
                  <a:t> the value of the </a:t>
                </a:r>
                <a:r>
                  <a:rPr lang="fr-FR" sz="2200" b="0" i="0" u="none" strike="noStrike" dirty="0" err="1">
                    <a:effectLst/>
                    <a:latin typeface="Helvetica Neue"/>
                    <a:ea typeface="Helvetica Neue"/>
                    <a:cs typeface="Helvetica Neue"/>
                    <a:sym typeface="Helvetica Neue"/>
                  </a:rPr>
                  <a:t>linewidth</a:t>
                </a:r>
                <a:endParaRPr lang="fr-FR" sz="2200" b="0" i="0" u="none" strike="noStrike" dirty="0">
                  <a:effectLst/>
                  <a:latin typeface="Helvetica Neue"/>
                  <a:ea typeface="Helvetica Neue"/>
                  <a:cs typeface="Helvetica Neue"/>
                  <a:sym typeface="Helvetica Neue"/>
                </a:endParaRPr>
              </a:p>
              <a:p>
                <a:pPr rtl="0"/>
                <a:endParaRPr lang="fr-FR" sz="2200" b="0" i="0" u="none" strike="noStrike" dirty="0">
                  <a:effectLst/>
                  <a:latin typeface="Helvetica Neue"/>
                  <a:ea typeface="Helvetica Neue"/>
                  <a:cs typeface="Helvetica Neue"/>
                  <a:sym typeface="Helvetica Neue"/>
                </a:endParaRPr>
              </a:p>
              <a:p>
                <a:pPr rtl="0"/>
                <a:r>
                  <a:rPr lang="fr-FR" sz="2200" b="1" i="0" u="none" strike="noStrike" dirty="0">
                    <a:effectLst/>
                    <a:latin typeface="Helvetica Neue"/>
                    <a:ea typeface="Helvetica Neue"/>
                    <a:cs typeface="Helvetica Neue"/>
                    <a:sym typeface="Helvetica Neue"/>
                  </a:rPr>
                  <a:t>2</a:t>
                </a:r>
                <a:r>
                  <a:rPr lang="fr-FR" sz="2200" b="1" i="0" u="none" strike="noStrike" baseline="30000" dirty="0">
                    <a:effectLst/>
                    <a:latin typeface="Helvetica Neue"/>
                    <a:ea typeface="Helvetica Neue"/>
                    <a:cs typeface="Helvetica Neue"/>
                    <a:sym typeface="Helvetica Neue"/>
                  </a:rPr>
                  <a:t>nd</a:t>
                </a:r>
                <a:r>
                  <a:rPr lang="fr-FR" sz="2200" b="1" i="0" u="none" strike="noStrike" dirty="0">
                    <a:effectLst/>
                    <a:latin typeface="Helvetica Neue"/>
                    <a:ea typeface="Helvetica Neue"/>
                    <a:cs typeface="Helvetica Neue"/>
                    <a:sym typeface="Helvetica Neue"/>
                  </a:rPr>
                  <a:t> </a:t>
                </a:r>
                <a:r>
                  <a:rPr lang="fr-FR" sz="2200" b="1" i="0" u="none" strike="noStrike" dirty="0" err="1">
                    <a:effectLst/>
                    <a:latin typeface="Helvetica Neue"/>
                    <a:ea typeface="Helvetica Neue"/>
                    <a:cs typeface="Helvetica Neue"/>
                    <a:sym typeface="Helvetica Neue"/>
                  </a:rPr>
                  <a:t>method</a:t>
                </a:r>
                <a:r>
                  <a:rPr lang="fr-FR" sz="2200" b="1" i="0" u="none" strike="noStrike" dirty="0">
                    <a:effectLst/>
                    <a:latin typeface="Helvetica Neue"/>
                    <a:ea typeface="Helvetica Neue"/>
                    <a:cs typeface="Helvetica Neue"/>
                    <a:sym typeface="Helvetica Neue"/>
                  </a:rPr>
                  <a:t>:</a:t>
                </a:r>
              </a:p>
              <a:p>
                <a:pPr rtl="0"/>
                <a:endParaRPr lang="fr-FR" b="0" dirty="0">
                  <a:effectLst/>
                </a:endParaRPr>
              </a:p>
              <a:p>
                <a:pPr rtl="0"/>
                <a:r>
                  <a:rPr lang="fr-FR" b="0" dirty="0" err="1">
                    <a:effectLst/>
                  </a:rPr>
                  <a:t>Focused</a:t>
                </a:r>
                <a:r>
                  <a:rPr lang="fr-FR" b="0" dirty="0">
                    <a:effectLst/>
                  </a:rPr>
                  <a:t> on the value of the </a:t>
                </a:r>
                <a:r>
                  <a:rPr lang="fr-FR" b="0" dirty="0" err="1">
                    <a:effectLst/>
                  </a:rPr>
                  <a:t>width</a:t>
                </a:r>
                <a:r>
                  <a:rPr lang="fr-FR" b="0" dirty="0">
                    <a:effectLst/>
                  </a:rPr>
                  <a:t> at </a:t>
                </a:r>
                <a:r>
                  <a:rPr lang="fr-FR" b="0" dirty="0" err="1">
                    <a:effectLst/>
                  </a:rPr>
                  <a:t>numax</a:t>
                </a:r>
                <a:r>
                  <a:rPr lang="fr-FR" b="0" dirty="0">
                    <a:effectLst/>
                  </a:rPr>
                  <a:t>, </a:t>
                </a:r>
                <a:r>
                  <a:rPr lang="fr-FR" b="0" dirty="0" err="1">
                    <a:effectLst/>
                  </a:rPr>
                  <a:t>based</a:t>
                </a:r>
                <a:r>
                  <a:rPr lang="fr-FR" b="0" dirty="0">
                    <a:effectLst/>
                  </a:rPr>
                  <a:t> on the </a:t>
                </a:r>
                <a:r>
                  <a:rPr lang="fr-FR" b="0" dirty="0" err="1">
                    <a:effectLst/>
                  </a:rPr>
                  <a:t>fitting</a:t>
                </a:r>
                <a:r>
                  <a:rPr lang="fr-FR" b="0" dirty="0">
                    <a:effectLst/>
                  </a:rPr>
                  <a:t> </a:t>
                </a:r>
                <a:r>
                  <a:rPr lang="fr-FR" b="0" dirty="0" err="1">
                    <a:effectLst/>
                  </a:rPr>
                  <a:t>parameters</a:t>
                </a:r>
                <a:r>
                  <a:rPr lang="fr-FR" b="0" dirty="0">
                    <a:effectLst/>
                  </a:rPr>
                  <a:t> </a:t>
                </a:r>
                <a:r>
                  <a:rPr lang="fr-FR" b="0" dirty="0" err="1">
                    <a:effectLst/>
                  </a:rPr>
                  <a:t>provided</a:t>
                </a:r>
                <a:r>
                  <a:rPr lang="fr-FR" b="0" dirty="0">
                    <a:effectLst/>
                  </a:rPr>
                  <a:t> by Lund et al. This </a:t>
                </a:r>
                <a:r>
                  <a:rPr lang="fr-FR" b="0" dirty="0" err="1">
                    <a:effectLst/>
                  </a:rPr>
                  <a:t>recovers</a:t>
                </a:r>
                <a:r>
                  <a:rPr lang="fr-FR" b="0" dirty="0">
                    <a:effectLst/>
                  </a:rPr>
                  <a:t> the 1</a:t>
                </a:r>
                <a:r>
                  <a:rPr lang="fr-FR" sz="2400" b="0" i="0">
                    <a:solidFill>
                      <a:srgbClr val="000000"/>
                    </a:solidFill>
                    <a:latin typeface="Cambria Math" panose="02040503050406030204" pitchFamily="18" charset="0"/>
                  </a:rPr>
                  <a:t> </a:t>
                </a:r>
                <a:r>
                  <a:rPr lang="el-GR" sz="2400" i="0">
                    <a:solidFill>
                      <a:srgbClr val="000000"/>
                    </a:solidFill>
                    <a:latin typeface="Cambria Math" panose="02040503050406030204" pitchFamily="18" charset="0"/>
                  </a:rPr>
                  <a:t>𝜇</a:t>
                </a:r>
                <a:r>
                  <a:rPr lang="fr-FR" dirty="0"/>
                  <a:t>Hz</a:t>
                </a:r>
                <a:r>
                  <a:rPr lang="fr-FR" b="0" dirty="0">
                    <a:effectLst/>
                  </a:rPr>
                  <a:t> value for the Sun. </a:t>
                </a:r>
                <a:r>
                  <a:rPr lang="fr-FR" b="0" dirty="0" err="1">
                    <a:effectLst/>
                  </a:rPr>
                  <a:t>Then</a:t>
                </a:r>
                <a:r>
                  <a:rPr lang="fr-FR" b="0" dirty="0">
                    <a:effectLst/>
                  </a:rPr>
                  <a:t> values of the </a:t>
                </a:r>
                <a:r>
                  <a:rPr lang="fr-FR" b="0" dirty="0" err="1">
                    <a:effectLst/>
                  </a:rPr>
                  <a:t>linewidth</a:t>
                </a:r>
                <a:r>
                  <a:rPr lang="fr-FR" b="0" dirty="0">
                    <a:effectLst/>
                  </a:rPr>
                  <a:t> for K </a:t>
                </a:r>
                <a:r>
                  <a:rPr lang="fr-FR" b="0" dirty="0" err="1">
                    <a:effectLst/>
                  </a:rPr>
                  <a:t>dwarfs</a:t>
                </a:r>
                <a:r>
                  <a:rPr lang="fr-FR" b="0" dirty="0">
                    <a:effectLst/>
                  </a:rPr>
                  <a:t> range </a:t>
                </a:r>
                <a:r>
                  <a:rPr lang="fr-FR" b="0" dirty="0" err="1">
                    <a:effectLst/>
                  </a:rPr>
                  <a:t>between</a:t>
                </a:r>
                <a:r>
                  <a:rPr lang="fr-FR" b="0" dirty="0">
                    <a:effectLst/>
                  </a:rPr>
                  <a:t> 0.249 - 0.07 </a:t>
                </a:r>
                <a:r>
                  <a:rPr lang="el-GR" sz="2400" i="0">
                    <a:solidFill>
                      <a:srgbClr val="000000"/>
                    </a:solidFill>
                    <a:latin typeface="Cambria Math" panose="02040503050406030204" pitchFamily="18" charset="0"/>
                  </a:rPr>
                  <a:t>𝜇</a:t>
                </a:r>
                <a:r>
                  <a:rPr lang="fr-FR" dirty="0"/>
                  <a:t>Hz</a:t>
                </a:r>
                <a:endParaRPr lang="fr-FR" b="0" dirty="0">
                  <a:effectLst/>
                </a:endParaRPr>
              </a:p>
              <a:p>
                <a:pPr rtl="0"/>
                <a:endParaRPr lang="fr-FR" b="0" dirty="0">
                  <a:effectLst/>
                </a:endParaRPr>
              </a:p>
              <a:p>
                <a:br>
                  <a:rPr lang="fr-FR" dirty="0"/>
                </a:br>
                <a:endParaRPr lang="fr-FR" dirty="0"/>
              </a:p>
            </p:txBody>
          </p:sp>
        </mc:Fallback>
      </mc:AlternateContent>
    </p:spTree>
    <p:extLst>
      <p:ext uri="{BB962C8B-B14F-4D97-AF65-F5344CB8AC3E}">
        <p14:creationId xmlns:p14="http://schemas.microsoft.com/office/powerpoint/2010/main" val="1158971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It </a:t>
                </a:r>
                <a:r>
                  <a:rPr lang="fr-FR" sz="2200" dirty="0" err="1">
                    <a:effectLst/>
                    <a:latin typeface="Helvetica Neue"/>
                    <a:ea typeface="Helvetica Neue"/>
                    <a:cs typeface="Helvetica Neue"/>
                    <a:sym typeface="Helvetica Neue"/>
                  </a:rPr>
                  <a:t>was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thought</a:t>
                </a:r>
                <a:r>
                  <a:rPr lang="fr-FR" sz="2200" dirty="0">
                    <a:effectLst/>
                    <a:latin typeface="Helvetica Neue"/>
                    <a:ea typeface="Helvetica Neue"/>
                    <a:cs typeface="Helvetica Neue"/>
                    <a:sym typeface="Helvetica Neue"/>
                  </a:rPr>
                  <a:t> to </a:t>
                </a:r>
                <a:r>
                  <a:rPr lang="fr-FR" sz="2200" dirty="0" err="1">
                    <a:effectLst/>
                    <a:latin typeface="Helvetica Neue"/>
                    <a:ea typeface="Helvetica Neue"/>
                    <a:cs typeface="Helvetica Neue"/>
                    <a:sym typeface="Helvetica Neue"/>
                  </a:rPr>
                  <a:t>define</a:t>
                </a:r>
                <a:r>
                  <a:rPr lang="fr-FR" sz="2200" dirty="0">
                    <a:effectLst/>
                    <a:latin typeface="Helvetica Neue"/>
                    <a:ea typeface="Helvetica Neue"/>
                    <a:cs typeface="Helvetica Neue"/>
                    <a:sym typeface="Helvetica Neue"/>
                  </a:rPr>
                  <a:t> D </a:t>
                </a:r>
                <a:r>
                  <a:rPr lang="fr-FR" sz="2200" b="0" dirty="0">
                    <a:effectLst/>
                    <a:latin typeface="Helvetica Neue"/>
                    <a:ea typeface="Helvetica Neue"/>
                    <a:cs typeface="Helvetica Neue"/>
                    <a:sym typeface="Helvetica Neue"/>
                  </a:rPr>
                  <a:t>as a </a:t>
                </a:r>
                <a:r>
                  <a:rPr lang="fr-FR" sz="2200" b="0" dirty="0" err="1">
                    <a:effectLst/>
                    <a:latin typeface="Helvetica Neue"/>
                    <a:ea typeface="Helvetica Neue"/>
                    <a:cs typeface="Helvetica Neue"/>
                    <a:sym typeface="Helvetica Neue"/>
                  </a:rPr>
                  <a:t>function</a:t>
                </a:r>
                <a:r>
                  <a:rPr lang="fr-FR" sz="2200" b="0" dirty="0">
                    <a:effectLst/>
                    <a:latin typeface="Helvetica Neue"/>
                    <a:ea typeface="Helvetica Neue"/>
                    <a:cs typeface="Helvetica Neue"/>
                    <a:sym typeface="Helvetica Neue"/>
                  </a:rPr>
                  <a:t> of </a:t>
                </a:r>
                <a:r>
                  <a:rPr lang="fr-FR" sz="2200" b="0" dirty="0" err="1">
                    <a:effectLst/>
                    <a:latin typeface="Helvetica Neue"/>
                    <a:ea typeface="Helvetica Neue"/>
                    <a:cs typeface="Helvetica Neue"/>
                    <a:sym typeface="Helvetica Neue"/>
                  </a:rPr>
                  <a:t>temperature</a:t>
                </a:r>
                <a:r>
                  <a:rPr lang="fr-FR" sz="2200" b="0" dirty="0">
                    <a:effectLst/>
                    <a:latin typeface="Helvetica Neue"/>
                    <a:ea typeface="Helvetica Neue"/>
                    <a:cs typeface="Helvetica Neue"/>
                    <a:sym typeface="Helvetica Neue"/>
                  </a:rPr>
                  <a:t>, </a:t>
                </a:r>
                <a:r>
                  <a:rPr lang="fr-FR" sz="2200" b="0" dirty="0" err="1">
                    <a:effectLst/>
                    <a:latin typeface="Helvetica Neue"/>
                    <a:ea typeface="Helvetica Neue"/>
                    <a:cs typeface="Helvetica Neue"/>
                    <a:sym typeface="Helvetica Neue"/>
                  </a:rPr>
                  <a:t>age</a:t>
                </a:r>
                <a:r>
                  <a:rPr lang="fr-FR" sz="2200" b="0" dirty="0">
                    <a:effectLst/>
                    <a:latin typeface="Helvetica Neue"/>
                    <a:ea typeface="Helvetica Neue"/>
                    <a:cs typeface="Helvetica Neue"/>
                    <a:sym typeface="Helvetica Neue"/>
                  </a:rPr>
                  <a:t>, </a:t>
                </a:r>
                <a:r>
                  <a:rPr lang="fr-FR" sz="2200" b="0" dirty="0" err="1">
                    <a:effectLst/>
                    <a:latin typeface="Helvetica Neue"/>
                    <a:ea typeface="Helvetica Neue"/>
                    <a:cs typeface="Helvetica Neue"/>
                    <a:sym typeface="Helvetica Neue"/>
                  </a:rPr>
                  <a:t>metallicity</a:t>
                </a:r>
                <a:r>
                  <a:rPr lang="fr-FR" sz="2200" b="0" dirty="0">
                    <a:effectLst/>
                    <a:latin typeface="Helvetica Neue"/>
                    <a:ea typeface="Helvetica Neue"/>
                    <a:cs typeface="Helvetica Neue"/>
                    <a:sym typeface="Helvetica Neue"/>
                  </a:rPr>
                  <a:t>, </a:t>
                </a:r>
                <a14:m>
                  <m:oMath xmlns:m="http://schemas.openxmlformats.org/officeDocument/2006/math">
                    <m:sSub>
                      <m:sSubPr>
                        <m:ctrlPr>
                          <a:rPr lang="ar-AE" sz="2000" i="1" smtClean="0">
                            <a:solidFill>
                              <a:srgbClr val="000000"/>
                            </a:solidFill>
                            <a:latin typeface="Cambria Math" panose="02040503050406030204" pitchFamily="18" charset="0"/>
                          </a:rPr>
                        </m:ctrlPr>
                      </m:sSubPr>
                      <m:e>
                        <m:r>
                          <a:rPr lang="ar-AE" sz="2000" i="1">
                            <a:solidFill>
                              <a:srgbClr val="000000"/>
                            </a:solidFill>
                            <a:latin typeface="Cambria Math" panose="02040503050406030204" pitchFamily="18" charset="0"/>
                          </a:rPr>
                          <m:t>𝜈</m:t>
                        </m:r>
                      </m:e>
                      <m:sub>
                        <m:r>
                          <a:rPr lang="ar-AE" sz="2000" i="1">
                            <a:solidFill>
                              <a:srgbClr val="000000"/>
                            </a:solidFill>
                            <a:latin typeface="Cambria Math" panose="02040503050406030204" pitchFamily="18" charset="0"/>
                          </a:rPr>
                          <m:t>𝑚𝑎𝑥</m:t>
                        </m:r>
                      </m:sub>
                    </m:sSub>
                  </m:oMath>
                </a14:m>
                <a:r>
                  <a:rPr lang="ar-AE" dirty="0"/>
                  <a:t> </a:t>
                </a:r>
                <a:r>
                  <a:rPr lang="fr-FR" sz="2000" dirty="0">
                    <a:effectLst/>
                    <a:latin typeface="Helvetica Neue"/>
                    <a:ea typeface="Helvetica Neue"/>
                    <a:cs typeface="Helvetica Neue"/>
                    <a:sym typeface="Helvetica Neue"/>
                  </a:rPr>
                  <a:t>and </a:t>
                </a:r>
                <a14:m>
                  <m:oMath xmlns:m="http://schemas.openxmlformats.org/officeDocument/2006/math">
                    <m:r>
                      <m:rPr>
                        <m:sty m:val="p"/>
                      </m:rPr>
                      <a:rPr lang="el-GR" sz="2000" i="1" smtClean="0">
                        <a:solidFill>
                          <a:srgbClr val="000000"/>
                        </a:solidFill>
                        <a:latin typeface="Cambria Math" panose="02040503050406030204" pitchFamily="18" charset="0"/>
                      </a:rPr>
                      <m:t>Δ</m:t>
                    </m:r>
                    <m:sSub>
                      <m:sSubPr>
                        <m:ctrlPr>
                          <a:rPr lang="ar-AE" sz="2000" i="1">
                            <a:solidFill>
                              <a:srgbClr val="000000"/>
                            </a:solidFill>
                            <a:latin typeface="Cambria Math" panose="02040503050406030204" pitchFamily="18" charset="0"/>
                          </a:rPr>
                        </m:ctrlPr>
                      </m:sSubPr>
                      <m:e>
                        <m:r>
                          <a:rPr lang="ar-AE" sz="2000" i="1">
                            <a:solidFill>
                              <a:srgbClr val="000000"/>
                            </a:solidFill>
                            <a:latin typeface="Cambria Math" panose="02040503050406030204" pitchFamily="18" charset="0"/>
                          </a:rPr>
                          <m:t>𝜈</m:t>
                        </m:r>
                      </m:e>
                      <m:sub>
                        <m:r>
                          <a:rPr lang="ar-AE" sz="2000" i="1">
                            <a:solidFill>
                              <a:srgbClr val="000000"/>
                            </a:solidFill>
                            <a:latin typeface="Cambria Math" panose="02040503050406030204" pitchFamily="18" charset="0"/>
                          </a:rPr>
                          <m:t>𝑛𝑙</m:t>
                        </m:r>
                      </m:sub>
                    </m:sSub>
                  </m:oMath>
                </a14:m>
                <a:r>
                  <a:rPr lang="ar-AE" sz="1800" b="1" dirty="0"/>
                  <a:t> </a:t>
                </a:r>
                <a:endParaRPr lang="fr-FR" sz="1800" b="1" dirty="0"/>
              </a:p>
              <a:p>
                <a:pPr marL="0" marR="0" lvl="0" indent="0" defTabSz="457200" eaLnBrk="1" fontAlgn="auto" latinLnBrk="0" hangingPunct="1">
                  <a:lnSpc>
                    <a:spcPct val="117999"/>
                  </a:lnSpc>
                  <a:spcBef>
                    <a:spcPts val="0"/>
                  </a:spcBef>
                  <a:spcAft>
                    <a:spcPts val="0"/>
                  </a:spcAft>
                  <a:buClrTx/>
                  <a:buSzTx/>
                  <a:buFontTx/>
                  <a:buNone/>
                  <a:tabLst/>
                  <a:defRPr/>
                </a:pPr>
                <a:r>
                  <a:rPr lang="fr-FR" sz="1800" b="0" dirty="0">
                    <a:effectLst/>
                    <a:latin typeface="Helvetica Neue"/>
                    <a:ea typeface="Helvetica Neue"/>
                    <a:cs typeface="Helvetica Neue"/>
                    <a:sym typeface="Helvetica Neue"/>
                  </a:rPr>
                  <a:t>⟶ gave </a:t>
                </a:r>
                <a:r>
                  <a:rPr lang="fr-FR" sz="1800" b="0" dirty="0" err="1">
                    <a:effectLst/>
                    <a:latin typeface="Helvetica Neue"/>
                    <a:ea typeface="Helvetica Neue"/>
                    <a:cs typeface="Helvetica Neue"/>
                    <a:sym typeface="Helvetica Neue"/>
                  </a:rPr>
                  <a:t>bigger</a:t>
                </a:r>
                <a:r>
                  <a:rPr lang="fr-FR" sz="1800" b="0" dirty="0">
                    <a:effectLst/>
                    <a:latin typeface="Helvetica Neue"/>
                    <a:ea typeface="Helvetica Neue"/>
                    <a:cs typeface="Helvetica Neue"/>
                    <a:sym typeface="Helvetica Neue"/>
                  </a:rPr>
                  <a:t> values </a:t>
                </a:r>
                <a:r>
                  <a:rPr lang="fr-FR" sz="1800" b="0" dirty="0" err="1">
                    <a:effectLst/>
                    <a:latin typeface="Helvetica Neue"/>
                    <a:ea typeface="Helvetica Neue"/>
                    <a:cs typeface="Helvetica Neue"/>
                    <a:sym typeface="Helvetica Neue"/>
                  </a:rPr>
                  <a:t>than</a:t>
                </a:r>
                <a:r>
                  <a:rPr lang="fr-FR" sz="1800" b="0" dirty="0">
                    <a:effectLst/>
                    <a:latin typeface="Helvetica Neue"/>
                    <a:ea typeface="Helvetica Neue"/>
                    <a:cs typeface="Helvetica Neue"/>
                    <a:sym typeface="Helvetica Neue"/>
                  </a:rPr>
                  <a:t> </a:t>
                </a:r>
                <a:r>
                  <a:rPr lang="fr-FR" sz="1800" b="0" dirty="0" err="1">
                    <a:effectLst/>
                    <a:latin typeface="Helvetica Neue"/>
                    <a:ea typeface="Helvetica Neue"/>
                    <a:cs typeface="Helvetica Neue"/>
                    <a:sym typeface="Helvetica Neue"/>
                  </a:rPr>
                  <a:t>expected</a:t>
                </a:r>
                <a:r>
                  <a:rPr lang="fr-FR" sz="1800" b="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fr-FR" sz="1800" b="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fr-FR" sz="2200" b="0" dirty="0" err="1">
                    <a:effectLst/>
                    <a:latin typeface="Helvetica Neue"/>
                    <a:ea typeface="Helvetica Neue"/>
                    <a:cs typeface="Helvetica Neue"/>
                    <a:sym typeface="Helvetica Neue"/>
                  </a:rPr>
                  <a:t>Since</a:t>
                </a:r>
                <a:r>
                  <a:rPr lang="fr-FR" sz="2200" b="0" dirty="0">
                    <a:effectLst/>
                    <a:latin typeface="Helvetica Neue"/>
                    <a:ea typeface="Helvetica Neue"/>
                    <a:cs typeface="Helvetica Neue"/>
                    <a:sym typeface="Helvetica Neue"/>
                  </a:rPr>
                  <a:t> </a:t>
                </a:r>
                <a:r>
                  <a:rPr lang="fr-FR" sz="2200" dirty="0">
                    <a:effectLst/>
                    <a:latin typeface="Helvetica Neue"/>
                    <a:ea typeface="Helvetica Neue"/>
                    <a:cs typeface="Helvetica Neue"/>
                    <a:sym typeface="Helvetica Neue"/>
                  </a:rPr>
                  <a:t>D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fixed</a:t>
                </a:r>
                <a:r>
                  <a:rPr lang="fr-FR" sz="2200" dirty="0">
                    <a:effectLst/>
                    <a:latin typeface="Helvetica Neue"/>
                    <a:ea typeface="Helvetica Neue"/>
                    <a:cs typeface="Helvetica Neue"/>
                    <a:sym typeface="Helvetica Neue"/>
                  </a:rPr>
                  <a:t> by the change in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depth</a:t>
                </a:r>
                <a:r>
                  <a:rPr lang="fr-FR" sz="2200" dirty="0">
                    <a:effectLst/>
                    <a:latin typeface="Helvetica Neue"/>
                    <a:ea typeface="Helvetica Neue"/>
                    <a:cs typeface="Helvetica Neue"/>
                    <a:sym typeface="Helvetica Neue"/>
                  </a:rPr>
                  <a:t> in the </a:t>
                </a:r>
                <a:r>
                  <a:rPr lang="fr-FR" sz="2200" dirty="0" err="1">
                    <a:effectLst/>
                    <a:latin typeface="Helvetica Neue"/>
                    <a:ea typeface="Helvetica Neue"/>
                    <a:cs typeface="Helvetica Neue"/>
                    <a:sym typeface="Helvetica Neue"/>
                  </a:rPr>
                  <a:t>core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regions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thought</a:t>
                </a:r>
                <a:r>
                  <a:rPr lang="fr-FR" sz="2200" dirty="0">
                    <a:effectLst/>
                    <a:latin typeface="Helvetica Neue"/>
                    <a:ea typeface="Helvetica Neue"/>
                    <a:cs typeface="Helvetica Neue"/>
                    <a:sym typeface="Helvetica Neue"/>
                  </a:rPr>
                  <a:t> to </a:t>
                </a:r>
                <a:r>
                  <a:rPr lang="fr-FR" sz="2200" dirty="0" err="1">
                    <a:effectLst/>
                    <a:latin typeface="Helvetica Neue"/>
                    <a:ea typeface="Helvetica Neue"/>
                    <a:cs typeface="Helvetica Neue"/>
                    <a:sym typeface="Helvetica Neue"/>
                  </a:rPr>
                  <a:t>scale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instead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like</a:t>
                </a:r>
                <a:r>
                  <a:rPr lang="fr-FR" sz="2200" dirty="0">
                    <a:effectLst/>
                    <a:latin typeface="Helvetica Neue"/>
                    <a:ea typeface="Helvetica Neue"/>
                    <a:cs typeface="Helvetica Neue"/>
                    <a:sym typeface="Helvetica Neue"/>
                  </a:rPr>
                  <a:t> the </a:t>
                </a:r>
                <a:r>
                  <a:rPr lang="fr-FR" sz="2200" dirty="0" err="1">
                    <a:effectLst/>
                    <a:latin typeface="Helvetica Neue"/>
                    <a:ea typeface="Helvetica Neue"/>
                    <a:cs typeface="Helvetica Neue"/>
                    <a:sym typeface="Helvetica Neue"/>
                  </a:rPr>
                  <a:t>dynamical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frequency</a:t>
                </a:r>
                <a:r>
                  <a:rPr lang="fr-FR" sz="2200" dirty="0">
                    <a:effectLst/>
                    <a:latin typeface="Helvetica Neue"/>
                    <a:ea typeface="Helvetica Neue"/>
                    <a:cs typeface="Helvetica Neue"/>
                    <a:sym typeface="Helvetica Neue"/>
                  </a:rPr>
                  <a:t> </a:t>
                </a:r>
                <a:endParaRPr lang="fr-FR" sz="2200" b="0" dirty="0">
                  <a:effectLst/>
                  <a:latin typeface="Helvetica Neue"/>
                  <a:ea typeface="Helvetica Neue"/>
                  <a:cs typeface="Helvetica Neue"/>
                  <a:sym typeface="Helvetica Neue"/>
                </a:endParaRPr>
              </a:p>
              <a:p>
                <a:endParaRPr lang="fr-FR" dirty="0"/>
              </a:p>
            </p:txBody>
          </p:sp>
        </mc:Choice>
        <mc:Fallback xmlns="">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It </a:t>
                </a:r>
                <a:r>
                  <a:rPr lang="fr-FR" sz="2200" dirty="0" err="1">
                    <a:effectLst/>
                    <a:latin typeface="Helvetica Neue"/>
                    <a:ea typeface="Helvetica Neue"/>
                    <a:cs typeface="Helvetica Neue"/>
                    <a:sym typeface="Helvetica Neue"/>
                  </a:rPr>
                  <a:t>was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thought</a:t>
                </a:r>
                <a:r>
                  <a:rPr lang="fr-FR" sz="2200" dirty="0">
                    <a:effectLst/>
                    <a:latin typeface="Helvetica Neue"/>
                    <a:ea typeface="Helvetica Neue"/>
                    <a:cs typeface="Helvetica Neue"/>
                    <a:sym typeface="Helvetica Neue"/>
                  </a:rPr>
                  <a:t> to </a:t>
                </a:r>
                <a:r>
                  <a:rPr lang="fr-FR" sz="2200" dirty="0" err="1">
                    <a:effectLst/>
                    <a:latin typeface="Helvetica Neue"/>
                    <a:ea typeface="Helvetica Neue"/>
                    <a:cs typeface="Helvetica Neue"/>
                    <a:sym typeface="Helvetica Neue"/>
                  </a:rPr>
                  <a:t>define</a:t>
                </a:r>
                <a:r>
                  <a:rPr lang="fr-FR" sz="2200" dirty="0">
                    <a:effectLst/>
                    <a:latin typeface="Helvetica Neue"/>
                    <a:ea typeface="Helvetica Neue"/>
                    <a:cs typeface="Helvetica Neue"/>
                    <a:sym typeface="Helvetica Neue"/>
                  </a:rPr>
                  <a:t> D </a:t>
                </a:r>
                <a:r>
                  <a:rPr lang="fr-FR" sz="2200" b="0" dirty="0">
                    <a:effectLst/>
                    <a:latin typeface="Helvetica Neue"/>
                    <a:ea typeface="Helvetica Neue"/>
                    <a:cs typeface="Helvetica Neue"/>
                    <a:sym typeface="Helvetica Neue"/>
                  </a:rPr>
                  <a:t>as a </a:t>
                </a:r>
                <a:r>
                  <a:rPr lang="fr-FR" sz="2200" b="0" dirty="0" err="1">
                    <a:effectLst/>
                    <a:latin typeface="Helvetica Neue"/>
                    <a:ea typeface="Helvetica Neue"/>
                    <a:cs typeface="Helvetica Neue"/>
                    <a:sym typeface="Helvetica Neue"/>
                  </a:rPr>
                  <a:t>function</a:t>
                </a:r>
                <a:r>
                  <a:rPr lang="fr-FR" sz="2200" b="0" dirty="0">
                    <a:effectLst/>
                    <a:latin typeface="Helvetica Neue"/>
                    <a:ea typeface="Helvetica Neue"/>
                    <a:cs typeface="Helvetica Neue"/>
                    <a:sym typeface="Helvetica Neue"/>
                  </a:rPr>
                  <a:t> of </a:t>
                </a:r>
                <a:r>
                  <a:rPr lang="fr-FR" sz="2200" b="0" dirty="0" err="1">
                    <a:effectLst/>
                    <a:latin typeface="Helvetica Neue"/>
                    <a:ea typeface="Helvetica Neue"/>
                    <a:cs typeface="Helvetica Neue"/>
                    <a:sym typeface="Helvetica Neue"/>
                  </a:rPr>
                  <a:t>temperature</a:t>
                </a:r>
                <a:r>
                  <a:rPr lang="fr-FR" sz="2200" b="0" dirty="0">
                    <a:effectLst/>
                    <a:latin typeface="Helvetica Neue"/>
                    <a:ea typeface="Helvetica Neue"/>
                    <a:cs typeface="Helvetica Neue"/>
                    <a:sym typeface="Helvetica Neue"/>
                  </a:rPr>
                  <a:t>, </a:t>
                </a:r>
                <a:r>
                  <a:rPr lang="fr-FR" sz="2200" b="0" dirty="0" err="1">
                    <a:effectLst/>
                    <a:latin typeface="Helvetica Neue"/>
                    <a:ea typeface="Helvetica Neue"/>
                    <a:cs typeface="Helvetica Neue"/>
                    <a:sym typeface="Helvetica Neue"/>
                  </a:rPr>
                  <a:t>age</a:t>
                </a:r>
                <a:r>
                  <a:rPr lang="fr-FR" sz="2200" b="0" dirty="0">
                    <a:effectLst/>
                    <a:latin typeface="Helvetica Neue"/>
                    <a:ea typeface="Helvetica Neue"/>
                    <a:cs typeface="Helvetica Neue"/>
                    <a:sym typeface="Helvetica Neue"/>
                  </a:rPr>
                  <a:t>, </a:t>
                </a:r>
                <a:r>
                  <a:rPr lang="fr-FR" sz="2200" b="0" dirty="0" err="1">
                    <a:effectLst/>
                    <a:latin typeface="Helvetica Neue"/>
                    <a:ea typeface="Helvetica Neue"/>
                    <a:cs typeface="Helvetica Neue"/>
                    <a:sym typeface="Helvetica Neue"/>
                  </a:rPr>
                  <a:t>metallicity</a:t>
                </a:r>
                <a:r>
                  <a:rPr lang="fr-FR" sz="2200" b="0" dirty="0">
                    <a:effectLst/>
                    <a:latin typeface="Helvetica Neue"/>
                    <a:ea typeface="Helvetica Neue"/>
                    <a:cs typeface="Helvetica Neue"/>
                    <a:sym typeface="Helvetica Neue"/>
                  </a:rPr>
                  <a:t>, </a:t>
                </a:r>
                <a:r>
                  <a:rPr lang="ar-AE" sz="2000" i="0">
                    <a:solidFill>
                      <a:srgbClr val="000000"/>
                    </a:solidFill>
                    <a:latin typeface="Cambria Math" panose="02040503050406030204" pitchFamily="18" charset="0"/>
                  </a:rPr>
                  <a:t>𝜈_𝑚𝑎𝑥</a:t>
                </a:r>
                <a:r>
                  <a:rPr lang="ar-AE" dirty="0"/>
                  <a:t> </a:t>
                </a:r>
                <a:r>
                  <a:rPr lang="fr-FR" sz="2000" dirty="0">
                    <a:effectLst/>
                    <a:latin typeface="Helvetica Neue"/>
                    <a:ea typeface="Helvetica Neue"/>
                    <a:cs typeface="Helvetica Neue"/>
                    <a:sym typeface="Helvetica Neue"/>
                  </a:rPr>
                  <a:t>and </a:t>
                </a:r>
                <a:r>
                  <a:rPr lang="el-GR" sz="2000" i="0">
                    <a:solidFill>
                      <a:srgbClr val="000000"/>
                    </a:solidFill>
                    <a:latin typeface="Cambria Math" panose="02040503050406030204" pitchFamily="18" charset="0"/>
                  </a:rPr>
                  <a:t>Δ</a:t>
                </a:r>
                <a:r>
                  <a:rPr lang="ar-AE" sz="2000" i="0">
                    <a:solidFill>
                      <a:srgbClr val="000000"/>
                    </a:solidFill>
                    <a:latin typeface="Cambria Math" panose="02040503050406030204" pitchFamily="18" charset="0"/>
                  </a:rPr>
                  <a:t>𝜈_𝑛𝑙</a:t>
                </a:r>
                <a:r>
                  <a:rPr lang="ar-AE" sz="1800" b="1" dirty="0"/>
                  <a:t> </a:t>
                </a:r>
                <a:endParaRPr lang="fr-FR" sz="1800" b="1" dirty="0"/>
              </a:p>
              <a:p>
                <a:pPr marL="0" marR="0" lvl="0" indent="0" defTabSz="457200" eaLnBrk="1" fontAlgn="auto" latinLnBrk="0" hangingPunct="1">
                  <a:lnSpc>
                    <a:spcPct val="117999"/>
                  </a:lnSpc>
                  <a:spcBef>
                    <a:spcPts val="0"/>
                  </a:spcBef>
                  <a:spcAft>
                    <a:spcPts val="0"/>
                  </a:spcAft>
                  <a:buClrTx/>
                  <a:buSzTx/>
                  <a:buFontTx/>
                  <a:buNone/>
                  <a:tabLst/>
                  <a:defRPr/>
                </a:pPr>
                <a:r>
                  <a:rPr lang="fr-FR" sz="1800" b="0" dirty="0">
                    <a:effectLst/>
                    <a:latin typeface="Helvetica Neue"/>
                    <a:ea typeface="Helvetica Neue"/>
                    <a:cs typeface="Helvetica Neue"/>
                    <a:sym typeface="Helvetica Neue"/>
                  </a:rPr>
                  <a:t>⟶ gave </a:t>
                </a:r>
                <a:r>
                  <a:rPr lang="fr-FR" sz="1800" b="0" dirty="0" err="1">
                    <a:effectLst/>
                    <a:latin typeface="Helvetica Neue"/>
                    <a:ea typeface="Helvetica Neue"/>
                    <a:cs typeface="Helvetica Neue"/>
                    <a:sym typeface="Helvetica Neue"/>
                  </a:rPr>
                  <a:t>bigger</a:t>
                </a:r>
                <a:r>
                  <a:rPr lang="fr-FR" sz="1800" b="0" dirty="0">
                    <a:effectLst/>
                    <a:latin typeface="Helvetica Neue"/>
                    <a:ea typeface="Helvetica Neue"/>
                    <a:cs typeface="Helvetica Neue"/>
                    <a:sym typeface="Helvetica Neue"/>
                  </a:rPr>
                  <a:t> values </a:t>
                </a:r>
                <a:r>
                  <a:rPr lang="fr-FR" sz="1800" b="0" dirty="0" err="1">
                    <a:effectLst/>
                    <a:latin typeface="Helvetica Neue"/>
                    <a:ea typeface="Helvetica Neue"/>
                    <a:cs typeface="Helvetica Neue"/>
                    <a:sym typeface="Helvetica Neue"/>
                  </a:rPr>
                  <a:t>than</a:t>
                </a:r>
                <a:r>
                  <a:rPr lang="fr-FR" sz="1800" b="0" dirty="0">
                    <a:effectLst/>
                    <a:latin typeface="Helvetica Neue"/>
                    <a:ea typeface="Helvetica Neue"/>
                    <a:cs typeface="Helvetica Neue"/>
                    <a:sym typeface="Helvetica Neue"/>
                  </a:rPr>
                  <a:t> </a:t>
                </a:r>
                <a:r>
                  <a:rPr lang="fr-FR" sz="1800" b="0" dirty="0" err="1">
                    <a:effectLst/>
                    <a:latin typeface="Helvetica Neue"/>
                    <a:ea typeface="Helvetica Neue"/>
                    <a:cs typeface="Helvetica Neue"/>
                    <a:sym typeface="Helvetica Neue"/>
                  </a:rPr>
                  <a:t>expected</a:t>
                </a:r>
                <a:r>
                  <a:rPr lang="fr-FR" sz="1800" b="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fr-FR" sz="1800" b="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fr-FR" sz="2200" b="0" dirty="0" err="1">
                    <a:effectLst/>
                    <a:latin typeface="Helvetica Neue"/>
                    <a:ea typeface="Helvetica Neue"/>
                    <a:cs typeface="Helvetica Neue"/>
                    <a:sym typeface="Helvetica Neue"/>
                  </a:rPr>
                  <a:t>Since</a:t>
                </a:r>
                <a:r>
                  <a:rPr lang="fr-FR" sz="2200" b="0" dirty="0">
                    <a:effectLst/>
                    <a:latin typeface="Helvetica Neue"/>
                    <a:ea typeface="Helvetica Neue"/>
                    <a:cs typeface="Helvetica Neue"/>
                    <a:sym typeface="Helvetica Neue"/>
                  </a:rPr>
                  <a:t> </a:t>
                </a:r>
                <a:r>
                  <a:rPr lang="fr-FR" sz="2200" dirty="0">
                    <a:effectLst/>
                    <a:latin typeface="Helvetica Neue"/>
                    <a:ea typeface="Helvetica Neue"/>
                    <a:cs typeface="Helvetica Neue"/>
                    <a:sym typeface="Helvetica Neue"/>
                  </a:rPr>
                  <a:t>D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fixed</a:t>
                </a:r>
                <a:r>
                  <a:rPr lang="fr-FR" sz="2200" dirty="0">
                    <a:effectLst/>
                    <a:latin typeface="Helvetica Neue"/>
                    <a:ea typeface="Helvetica Neue"/>
                    <a:cs typeface="Helvetica Neue"/>
                    <a:sym typeface="Helvetica Neue"/>
                  </a:rPr>
                  <a:t> by the change in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depth</a:t>
                </a:r>
                <a:r>
                  <a:rPr lang="fr-FR" sz="2200" dirty="0">
                    <a:effectLst/>
                    <a:latin typeface="Helvetica Neue"/>
                    <a:ea typeface="Helvetica Neue"/>
                    <a:cs typeface="Helvetica Neue"/>
                    <a:sym typeface="Helvetica Neue"/>
                  </a:rPr>
                  <a:t> in the </a:t>
                </a:r>
                <a:r>
                  <a:rPr lang="fr-FR" sz="2200" dirty="0" err="1">
                    <a:effectLst/>
                    <a:latin typeface="Helvetica Neue"/>
                    <a:ea typeface="Helvetica Neue"/>
                    <a:cs typeface="Helvetica Neue"/>
                    <a:sym typeface="Helvetica Neue"/>
                  </a:rPr>
                  <a:t>core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regions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thought</a:t>
                </a:r>
                <a:r>
                  <a:rPr lang="fr-FR" sz="2200" dirty="0">
                    <a:effectLst/>
                    <a:latin typeface="Helvetica Neue"/>
                    <a:ea typeface="Helvetica Neue"/>
                    <a:cs typeface="Helvetica Neue"/>
                    <a:sym typeface="Helvetica Neue"/>
                  </a:rPr>
                  <a:t> to </a:t>
                </a:r>
                <a:r>
                  <a:rPr lang="fr-FR" sz="2200" dirty="0" err="1">
                    <a:effectLst/>
                    <a:latin typeface="Helvetica Neue"/>
                    <a:ea typeface="Helvetica Neue"/>
                    <a:cs typeface="Helvetica Neue"/>
                    <a:sym typeface="Helvetica Neue"/>
                  </a:rPr>
                  <a:t>scale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instead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like</a:t>
                </a:r>
                <a:r>
                  <a:rPr lang="fr-FR" sz="2200" dirty="0">
                    <a:effectLst/>
                    <a:latin typeface="Helvetica Neue"/>
                    <a:ea typeface="Helvetica Neue"/>
                    <a:cs typeface="Helvetica Neue"/>
                    <a:sym typeface="Helvetica Neue"/>
                  </a:rPr>
                  <a:t> the </a:t>
                </a:r>
                <a:r>
                  <a:rPr lang="fr-FR" sz="2200" dirty="0" err="1">
                    <a:effectLst/>
                    <a:latin typeface="Helvetica Neue"/>
                    <a:ea typeface="Helvetica Neue"/>
                    <a:cs typeface="Helvetica Neue"/>
                    <a:sym typeface="Helvetica Neue"/>
                  </a:rPr>
                  <a:t>dynamical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frequency</a:t>
                </a:r>
                <a:r>
                  <a:rPr lang="fr-FR" sz="2200" dirty="0">
                    <a:effectLst/>
                    <a:latin typeface="Helvetica Neue"/>
                    <a:ea typeface="Helvetica Neue"/>
                    <a:cs typeface="Helvetica Neue"/>
                    <a:sym typeface="Helvetica Neue"/>
                  </a:rPr>
                  <a:t> </a:t>
                </a:r>
                <a:endParaRPr lang="fr-FR" sz="2200" b="0" dirty="0">
                  <a:effectLst/>
                  <a:latin typeface="Helvetica Neue"/>
                  <a:ea typeface="Helvetica Neue"/>
                  <a:cs typeface="Helvetica Neue"/>
                  <a:sym typeface="Helvetica Neue"/>
                </a:endParaRPr>
              </a:p>
              <a:p>
                <a:endParaRPr lang="fr-FR" dirty="0"/>
              </a:p>
            </p:txBody>
          </p:sp>
        </mc:Fallback>
      </mc:AlternateContent>
    </p:spTree>
    <p:extLst>
      <p:ext uri="{BB962C8B-B14F-4D97-AF65-F5344CB8AC3E}">
        <p14:creationId xmlns:p14="http://schemas.microsoft.com/office/powerpoint/2010/main" val="258164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granulation can be modelled as a zero-centred Lorentzian. The exponent “2” in the denominator of the power spectrum represents a model for a granule which is instantaneously excited to the rms brightness </a:t>
            </a:r>
            <a:r>
              <a:rPr lang="el-GR" dirty="0"/>
              <a:t>σ</a:t>
            </a:r>
            <a:r>
              <a:rPr lang="en-GB" dirty="0"/>
              <a:t> and then exponentially decays away with the typical convective timescale </a:t>
            </a:r>
            <a:r>
              <a:rPr lang="el-GR" dirty="0"/>
              <a:t>τ</a:t>
            </a:r>
            <a:r>
              <a:rPr lang="en-GB" dirty="0"/>
              <a:t>_c in the time domain. Arguments can be made to make this exponent 4 which would represent exponential excitation followed by subsequent exponential decay.</a:t>
            </a:r>
          </a:p>
        </p:txBody>
      </p:sp>
    </p:spTree>
    <p:extLst>
      <p:ext uri="{BB962C8B-B14F-4D97-AF65-F5344CB8AC3E}">
        <p14:creationId xmlns:p14="http://schemas.microsoft.com/office/powerpoint/2010/main" val="1351073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32284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 fake grid: because the population of K dwarfs is naturally sparse in the detection region)</a:t>
            </a:r>
          </a:p>
          <a:p>
            <a:r>
              <a:rPr lang="en-GB" dirty="0"/>
              <a:t>→ overlaying that onto the natural distribution </a:t>
            </a:r>
            <a:endParaRPr lang="fr-FR" dirty="0"/>
          </a:p>
        </p:txBody>
      </p:sp>
    </p:spTree>
    <p:extLst>
      <p:ext uri="{BB962C8B-B14F-4D97-AF65-F5344CB8AC3E}">
        <p14:creationId xmlns:p14="http://schemas.microsoft.com/office/powerpoint/2010/main" val="182836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2200" noProof="0" dirty="0">
                <a:effectLst/>
                <a:latin typeface="Helvetica Neue"/>
                <a:ea typeface="Helvetica Neue"/>
                <a:cs typeface="Helvetica Neue"/>
                <a:sym typeface="Helvetica Neue"/>
              </a:rPr>
              <a:t>→ Hard to find oscillations for stars which are less massive than the Sun as they are generally cooler and dimmer but do get some oscillations for K dwarfs</a:t>
            </a:r>
          </a:p>
          <a:p>
            <a:r>
              <a:rPr lang="en-GB" sz="2200" noProof="0" dirty="0">
                <a:effectLst/>
                <a:latin typeface="Helvetica Neue"/>
                <a:ea typeface="Helvetica Neue"/>
                <a:cs typeface="Helvetica Neue"/>
                <a:sym typeface="Helvetica Neue"/>
              </a:rPr>
              <a:t>→ can we detect oscillations in these types of stars (K and early M dwarfs) with Plato?</a:t>
            </a:r>
          </a:p>
          <a:p>
            <a:endParaRPr lang="en-GB" noProof="0" dirty="0"/>
          </a:p>
          <a:p>
            <a:r>
              <a:rPr lang="en-GB" noProof="0" dirty="0"/>
              <a:t>Focus on late K and M main sequence stars ⟶ smaller and cooler than the Sun</a:t>
            </a:r>
          </a:p>
          <a:p>
            <a:endParaRPr lang="en-GB" noProof="0" dirty="0"/>
          </a:p>
          <a:p>
            <a:r>
              <a:rPr lang="en-GB" noProof="0" dirty="0"/>
              <a:t>Red dwarfs present an interest as star hosts for exoplanets due to their abundance in the Milky Way.</a:t>
            </a:r>
          </a:p>
        </p:txBody>
      </p:sp>
    </p:spTree>
    <p:extLst>
      <p:ext uri="{BB962C8B-B14F-4D97-AF65-F5344CB8AC3E}">
        <p14:creationId xmlns:p14="http://schemas.microsoft.com/office/powerpoint/2010/main" val="411196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TSM goals: </a:t>
            </a:r>
          </a:p>
          <a:p>
            <a:pPr marL="342900" indent="-342900">
              <a:buFontTx/>
              <a:buChar char="-"/>
            </a:pPr>
            <a:r>
              <a:rPr lang="fr-FR" dirty="0"/>
              <a:t>select relevant stars </a:t>
            </a:r>
            <a:r>
              <a:rPr lang="fr-FR" dirty="0" err="1"/>
              <a:t>from</a:t>
            </a:r>
            <a:r>
              <a:rPr lang="fr-FR" dirty="0"/>
              <a:t> the TRILEGAL </a:t>
            </a:r>
            <a:r>
              <a:rPr lang="fr-FR" dirty="0" err="1"/>
              <a:t>simulated</a:t>
            </a:r>
            <a:r>
              <a:rPr lang="fr-FR" dirty="0"/>
              <a:t> </a:t>
            </a:r>
            <a:r>
              <a:rPr lang="fr-FR" dirty="0" err="1"/>
              <a:t>galaxy</a:t>
            </a:r>
            <a:r>
              <a:rPr lang="fr-FR" dirty="0"/>
              <a:t> to </a:t>
            </a:r>
            <a:r>
              <a:rPr lang="fr-FR" dirty="0" err="1"/>
              <a:t>create</a:t>
            </a:r>
            <a:r>
              <a:rPr lang="fr-FR" dirty="0"/>
              <a:t> a </a:t>
            </a:r>
            <a:r>
              <a:rPr lang="fr-FR" dirty="0" err="1"/>
              <a:t>representation</a:t>
            </a:r>
            <a:r>
              <a:rPr lang="fr-FR" dirty="0"/>
              <a:t> of </a:t>
            </a:r>
            <a:r>
              <a:rPr lang="fr-FR" dirty="0" err="1"/>
              <a:t>what</a:t>
            </a:r>
            <a:r>
              <a:rPr lang="fr-FR" dirty="0"/>
              <a:t> PLATO </a:t>
            </a:r>
            <a:r>
              <a:rPr lang="fr-FR" dirty="0" err="1"/>
              <a:t>will</a:t>
            </a:r>
            <a:r>
              <a:rPr lang="fr-FR" dirty="0"/>
              <a:t> observe</a:t>
            </a:r>
          </a:p>
          <a:p>
            <a:pPr marL="342900" indent="-342900">
              <a:buFontTx/>
              <a:buChar char="-"/>
            </a:pPr>
            <a:r>
              <a:rPr lang="fr-FR" dirty="0" err="1"/>
              <a:t>Make</a:t>
            </a:r>
            <a:r>
              <a:rPr lang="fr-FR" dirty="0"/>
              <a:t> </a:t>
            </a:r>
            <a:r>
              <a:rPr lang="fr-FR" dirty="0" err="1"/>
              <a:t>spectra</a:t>
            </a:r>
            <a:r>
              <a:rPr lang="fr-FR" dirty="0"/>
              <a:t> for M and K </a:t>
            </a:r>
            <a:r>
              <a:rPr lang="fr-FR" dirty="0" err="1"/>
              <a:t>dwarfs</a:t>
            </a:r>
            <a:r>
              <a:rPr lang="fr-FR" dirty="0"/>
              <a:t> by </a:t>
            </a:r>
            <a:r>
              <a:rPr lang="fr-FR" dirty="0" err="1"/>
              <a:t>extrapolating</a:t>
            </a:r>
            <a:r>
              <a:rPr lang="fr-FR" dirty="0"/>
              <a:t> </a:t>
            </a:r>
            <a:r>
              <a:rPr lang="fr-FR" dirty="0" err="1"/>
              <a:t>scaling</a:t>
            </a:r>
            <a:r>
              <a:rPr lang="fr-FR" dirty="0"/>
              <a:t> relations </a:t>
            </a:r>
            <a:r>
              <a:rPr lang="fr-FR" dirty="0" err="1"/>
              <a:t>derived</a:t>
            </a:r>
            <a:r>
              <a:rPr lang="fr-FR" dirty="0"/>
              <a:t> for </a:t>
            </a:r>
            <a:r>
              <a:rPr lang="fr-FR" dirty="0" err="1"/>
              <a:t>solar</a:t>
            </a:r>
            <a:r>
              <a:rPr lang="fr-FR" dirty="0"/>
              <a:t> </a:t>
            </a:r>
            <a:r>
              <a:rPr lang="fr-FR" dirty="0" err="1"/>
              <a:t>like</a:t>
            </a:r>
            <a:r>
              <a:rPr lang="fr-FR" dirty="0"/>
              <a:t> stars </a:t>
            </a:r>
            <a:r>
              <a:rPr lang="fr-FR" dirty="0" err="1"/>
              <a:t>based</a:t>
            </a:r>
            <a:r>
              <a:rPr lang="fr-FR" dirty="0"/>
              <a:t> on Kepler </a:t>
            </a:r>
            <a:r>
              <a:rPr lang="fr-FR" dirty="0" err="1"/>
              <a:t>results</a:t>
            </a:r>
            <a:r>
              <a:rPr lang="fr-FR" dirty="0"/>
              <a:t> </a:t>
            </a:r>
          </a:p>
          <a:p>
            <a:endParaRPr lang="fr-FR" dirty="0"/>
          </a:p>
        </p:txBody>
      </p:sp>
    </p:spTree>
    <p:extLst>
      <p:ext uri="{BB962C8B-B14F-4D97-AF65-F5344CB8AC3E}">
        <p14:creationId xmlns:p14="http://schemas.microsoft.com/office/powerpoint/2010/main" val="172422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Granulation: The inner structure of a star is governed by hydrostatic equilibrium and must be satisfied in all regions of the star, despite what form of energy transport is taking place. One type of transport is convection where a displaced bubble of hot gas will rise and continue to do so if it remains hotter, and therefore less dense than the surrounding gas as a result of buoyant forces. The Schwarzschild Criterion formulates this by comparing the adiabatic temperature gradient to the ambient temperature gradient. Both fall towards the surface of the star, however, if the ambient temperature gradient falls quicker, a rising bubble will not lose energy fast enough to equilibrate with its surrounding and will therefore always remain hotter. The ambient temperature gradient can be approximated as the radiative temperature gradient and therefore by taking the modulus of these gradients, we find that convectively unstable regions exist where </a:t>
            </a:r>
            <a:r>
              <a:rPr lang="en-GB" dirty="0" err="1"/>
              <a:t>nabla_R</a:t>
            </a:r>
            <a:r>
              <a:rPr lang="en-GB" dirty="0"/>
              <a:t>&gt;</a:t>
            </a:r>
            <a:r>
              <a:rPr lang="en-GB" dirty="0" err="1"/>
              <a:t>nabla_ad</a:t>
            </a:r>
            <a:r>
              <a:rPr lang="en-GB" dirty="0"/>
              <a:t>. This is satisfied when the opacity is large (at the surface of cooler stars), when rho/T^3 is large, again in the outer region of cooler stars, or when </a:t>
            </a:r>
            <a:r>
              <a:rPr lang="en-GB" dirty="0" err="1"/>
              <a:t>nabla_ad</a:t>
            </a:r>
            <a:r>
              <a:rPr lang="en-GB" dirty="0"/>
              <a:t> is small which is satisfied in the ionisation region of hydrogen. These regions generally lie in the outer 30% of a star. </a:t>
            </a:r>
          </a:p>
          <a:p>
            <a:r>
              <a:rPr lang="en-GB" dirty="0"/>
              <a:t>A rising bubble accelerates through the outer layers of the star like a water fountain gushing over. Once the bubble reaches the photosphere, it loses its energy efficiently via radiation, becomes denser and then sinks back down. This occurs through filamentary structures, resulting in the bottom left image. This type of granulation pattern can be expected from any star which has an outer convective region.</a:t>
            </a:r>
          </a:p>
        </p:txBody>
      </p:sp>
    </p:spTree>
    <p:extLst>
      <p:ext uri="{BB962C8B-B14F-4D97-AF65-F5344CB8AC3E}">
        <p14:creationId xmlns:p14="http://schemas.microsoft.com/office/powerpoint/2010/main" val="308140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200" dirty="0">
                <a:effectLst/>
                <a:latin typeface="Helvetica Neue"/>
                <a:ea typeface="Helvetica Neue"/>
                <a:cs typeface="Helvetica Neue"/>
                <a:sym typeface="Helvetica Neue"/>
              </a:rPr>
              <a:t>It The granulation </a:t>
            </a:r>
            <a:r>
              <a:rPr lang="fr-FR" sz="2200" dirty="0" err="1">
                <a:effectLst/>
                <a:latin typeface="Helvetica Neue"/>
                <a:ea typeface="Helvetica Neue"/>
                <a:cs typeface="Helvetica Neue"/>
                <a:sym typeface="Helvetica Neue"/>
              </a:rPr>
              <a:t>acts</a:t>
            </a:r>
            <a:r>
              <a:rPr lang="fr-FR" sz="2200" dirty="0">
                <a:effectLst/>
                <a:latin typeface="Helvetica Neue"/>
                <a:ea typeface="Helvetica Neue"/>
                <a:cs typeface="Helvetica Neue"/>
                <a:sym typeface="Helvetica Neue"/>
              </a:rPr>
              <a:t> as the excitation </a:t>
            </a:r>
            <a:r>
              <a:rPr lang="fr-FR" sz="2200" dirty="0" err="1">
                <a:effectLst/>
                <a:latin typeface="Helvetica Neue"/>
                <a:ea typeface="Helvetica Neue"/>
                <a:cs typeface="Helvetica Neue"/>
                <a:sym typeface="Helvetica Neue"/>
              </a:rPr>
              <a:t>mechanism</a:t>
            </a:r>
            <a:r>
              <a:rPr lang="fr-FR" sz="2200" dirty="0">
                <a:effectLst/>
                <a:latin typeface="Helvetica Neue"/>
                <a:ea typeface="Helvetica Neue"/>
                <a:cs typeface="Helvetica Neue"/>
                <a:sym typeface="Helvetica Neue"/>
              </a:rPr>
              <a:t> for </a:t>
            </a:r>
            <a:r>
              <a:rPr lang="fr-FR" sz="2200" dirty="0" err="1">
                <a:effectLst/>
                <a:latin typeface="Helvetica Neue"/>
                <a:ea typeface="Helvetica Neue"/>
                <a:cs typeface="Helvetica Neue"/>
                <a:sym typeface="Helvetica Neue"/>
              </a:rPr>
              <a:t>resonant</a:t>
            </a:r>
            <a:r>
              <a:rPr lang="fr-FR" sz="2200" dirty="0">
                <a:effectLst/>
                <a:latin typeface="Helvetica Neue"/>
                <a:ea typeface="Helvetica Neue"/>
                <a:cs typeface="Helvetica Neue"/>
                <a:sym typeface="Helvetica Neue"/>
              </a:rPr>
              <a:t> oscillations </a:t>
            </a:r>
            <a:r>
              <a:rPr lang="fr-FR" sz="2200" dirty="0" err="1">
                <a:effectLst/>
                <a:latin typeface="Helvetica Neue"/>
                <a:ea typeface="Helvetica Neue"/>
                <a:cs typeface="Helvetica Neue"/>
                <a:sym typeface="Helvetica Neue"/>
              </a:rPr>
              <a:t>within</a:t>
            </a:r>
            <a:r>
              <a:rPr lang="fr-FR" sz="2200" dirty="0">
                <a:effectLst/>
                <a:latin typeface="Helvetica Neue"/>
                <a:ea typeface="Helvetica Neue"/>
                <a:cs typeface="Helvetica Neue"/>
                <a:sym typeface="Helvetica Neue"/>
              </a:rPr>
              <a:t> the star. The star </a:t>
            </a:r>
            <a:r>
              <a:rPr lang="fr-FR" sz="2200" dirty="0" err="1">
                <a:effectLst/>
                <a:latin typeface="Helvetica Neue"/>
                <a:ea typeface="Helvetica Neue"/>
                <a:cs typeface="Helvetica Neue"/>
                <a:sym typeface="Helvetica Neue"/>
              </a:rPr>
              <a:t>acts</a:t>
            </a:r>
            <a:r>
              <a:rPr lang="fr-FR" sz="2200" dirty="0">
                <a:effectLst/>
                <a:latin typeface="Helvetica Neue"/>
                <a:ea typeface="Helvetica Neue"/>
                <a:cs typeface="Helvetica Neue"/>
                <a:sym typeface="Helvetica Neue"/>
              </a:rPr>
              <a:t> like </a:t>
            </a:r>
            <a:r>
              <a:rPr lang="fr-FR" sz="2200" dirty="0" err="1">
                <a:effectLst/>
                <a:latin typeface="Helvetica Neue"/>
                <a:ea typeface="Helvetica Neue"/>
                <a:cs typeface="Helvetica Neue"/>
                <a:sym typeface="Helvetica Neue"/>
              </a:rPr>
              <a:t>spherical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cavity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which</a:t>
            </a:r>
            <a:r>
              <a:rPr lang="fr-FR" sz="2200" dirty="0">
                <a:effectLst/>
                <a:latin typeface="Helvetica Neue"/>
                <a:ea typeface="Helvetica Neue"/>
                <a:cs typeface="Helvetica Neue"/>
                <a:sym typeface="Helvetica Neue"/>
              </a:rPr>
              <a:t> traps </a:t>
            </a:r>
            <a:r>
              <a:rPr lang="fr-FR" sz="2200" dirty="0" err="1">
                <a:effectLst/>
                <a:latin typeface="Helvetica Neue"/>
                <a:ea typeface="Helvetica Neue"/>
                <a:cs typeface="Helvetica Neue"/>
                <a:sym typeface="Helvetica Neue"/>
              </a:rPr>
              <a:t>these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waves</a:t>
            </a:r>
            <a:r>
              <a:rPr lang="fr-FR" sz="2200" dirty="0">
                <a:effectLst/>
                <a:latin typeface="Helvetica Neue"/>
                <a:ea typeface="Helvetica Neue"/>
                <a:cs typeface="Helvetica Neue"/>
                <a:sym typeface="Helvetica Neue"/>
              </a:rPr>
              <a:t>, forming standing </a:t>
            </a:r>
            <a:r>
              <a:rPr lang="fr-FR" sz="2200" dirty="0" err="1">
                <a:effectLst/>
                <a:latin typeface="Helvetica Neue"/>
                <a:ea typeface="Helvetica Neue"/>
                <a:cs typeface="Helvetica Neue"/>
                <a:sym typeface="Helvetica Neue"/>
              </a:rPr>
              <a:t>waves</a:t>
            </a:r>
            <a:r>
              <a:rPr lang="fr-FR" sz="2200" dirty="0">
                <a:effectLst/>
                <a:latin typeface="Helvetica Neue"/>
                <a:ea typeface="Helvetica Neue"/>
                <a:cs typeface="Helvetica Neue"/>
                <a:sym typeface="Helvetica Neue"/>
              </a:rPr>
              <a:t> once </a:t>
            </a:r>
            <a:r>
              <a:rPr lang="fr-FR" sz="2200" dirty="0" err="1">
                <a:effectLst/>
                <a:latin typeface="Helvetica Neue"/>
                <a:ea typeface="Helvetica Neue"/>
                <a:cs typeface="Helvetica Neue"/>
                <a:sym typeface="Helvetica Neue"/>
              </a:rPr>
              <a:t>they</a:t>
            </a:r>
            <a:r>
              <a:rPr lang="fr-FR" sz="2200" dirty="0">
                <a:effectLst/>
                <a:latin typeface="Helvetica Neue"/>
                <a:ea typeface="Helvetica Neue"/>
                <a:cs typeface="Helvetica Neue"/>
                <a:sym typeface="Helvetica Neue"/>
              </a:rPr>
              <a:t> coalesce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their</a:t>
            </a:r>
            <a:r>
              <a:rPr lang="fr-FR" sz="2200" dirty="0">
                <a:effectLst/>
                <a:latin typeface="Helvetica Neue"/>
                <a:ea typeface="Helvetica Neue"/>
                <a:cs typeface="Helvetica Neue"/>
                <a:sym typeface="Helvetica Neue"/>
              </a:rPr>
              <a:t> point of </a:t>
            </a:r>
            <a:r>
              <a:rPr lang="fr-FR" sz="2200" dirty="0" err="1">
                <a:effectLst/>
                <a:latin typeface="Helvetica Neue"/>
                <a:ea typeface="Helvetica Neue"/>
                <a:cs typeface="Helvetica Neue"/>
                <a:sym typeface="Helvetica Neue"/>
              </a:rPr>
              <a:t>origin</a:t>
            </a:r>
            <a:r>
              <a:rPr lang="fr-FR" sz="2200" dirty="0">
                <a:effectLst/>
                <a:latin typeface="Helvetica Neue"/>
                <a:ea typeface="Helvetica Neue"/>
                <a:cs typeface="Helvetica Neue"/>
                <a:sym typeface="Helvetica Neue"/>
              </a:rPr>
              <a:t>. Due to the </a:t>
            </a:r>
            <a:r>
              <a:rPr lang="fr-FR" sz="2200" dirty="0" err="1">
                <a:effectLst/>
                <a:latin typeface="Helvetica Neue"/>
                <a:ea typeface="Helvetica Neue"/>
                <a:cs typeface="Helvetica Neue"/>
                <a:sym typeface="Helvetica Neue"/>
              </a:rPr>
              <a:t>inherently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stochastic</a:t>
            </a:r>
            <a:r>
              <a:rPr lang="fr-FR" sz="2200" dirty="0">
                <a:effectLst/>
                <a:latin typeface="Helvetica Neue"/>
                <a:ea typeface="Helvetica Neue"/>
                <a:cs typeface="Helvetica Neue"/>
                <a:sym typeface="Helvetica Neue"/>
              </a:rPr>
              <a:t> nature of the granulation, </a:t>
            </a:r>
            <a:r>
              <a:rPr lang="fr-FR" sz="2200" dirty="0" err="1">
                <a:effectLst/>
                <a:latin typeface="Helvetica Neue"/>
                <a:ea typeface="Helvetica Neue"/>
                <a:cs typeface="Helvetica Neue"/>
                <a:sym typeface="Helvetica Neue"/>
              </a:rPr>
              <a:t>these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waves</a:t>
            </a:r>
            <a:r>
              <a:rPr lang="fr-FR" sz="2200" dirty="0">
                <a:effectLst/>
                <a:latin typeface="Helvetica Neue"/>
                <a:ea typeface="Helvetica Neue"/>
                <a:cs typeface="Helvetica Neue"/>
                <a:sym typeface="Helvetica Neue"/>
              </a:rPr>
              <a:t> are </a:t>
            </a:r>
            <a:r>
              <a:rPr lang="fr-FR" sz="2200" dirty="0" err="1">
                <a:effectLst/>
                <a:latin typeface="Helvetica Neue"/>
                <a:ea typeface="Helvetica Neue"/>
                <a:cs typeface="Helvetica Neue"/>
                <a:sym typeface="Helvetica Neue"/>
              </a:rPr>
              <a:t>projected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across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varying</a:t>
            </a:r>
            <a:r>
              <a:rPr lang="fr-FR" sz="2200" dirty="0">
                <a:effectLst/>
                <a:latin typeface="Helvetica Neue"/>
                <a:ea typeface="Helvetica Neue"/>
                <a:cs typeface="Helvetica Neue"/>
                <a:sym typeface="Helvetica Neue"/>
              </a:rPr>
              <a:t> angles to the surface </a:t>
            </a:r>
            <a:r>
              <a:rPr lang="fr-FR" sz="2200" dirty="0" err="1">
                <a:effectLst/>
                <a:latin typeface="Helvetica Neue"/>
                <a:ea typeface="Helvetica Neue"/>
                <a:cs typeface="Helvetica Neue"/>
                <a:sym typeface="Helvetica Neue"/>
              </a:rPr>
              <a:t>where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they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proceed</a:t>
            </a:r>
            <a:r>
              <a:rPr lang="fr-FR" sz="2200" dirty="0">
                <a:effectLst/>
                <a:latin typeface="Helvetica Neue"/>
                <a:ea typeface="Helvetica Neue"/>
                <a:cs typeface="Helvetica Neue"/>
                <a:sym typeface="Helvetica Neue"/>
              </a:rPr>
              <a:t> to </a:t>
            </a:r>
            <a:r>
              <a:rPr lang="fr-FR" sz="2200" dirty="0" err="1">
                <a:effectLst/>
                <a:latin typeface="Helvetica Neue"/>
                <a:ea typeface="Helvetica Neue"/>
                <a:cs typeface="Helvetica Neue"/>
                <a:sym typeface="Helvetica Neue"/>
              </a:rPr>
              <a:t>be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refracted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towards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regions</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lower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density</a:t>
            </a:r>
            <a:r>
              <a:rPr lang="fr-FR" sz="2200" dirty="0">
                <a:effectLst/>
                <a:latin typeface="Helvetica Neue"/>
                <a:ea typeface="Helvetica Neue"/>
                <a:cs typeface="Helvetica Neue"/>
                <a:sym typeface="Helvetica Neue"/>
              </a:rPr>
              <a:t> (i.e. back </a:t>
            </a:r>
            <a:r>
              <a:rPr lang="fr-FR" sz="2200" dirty="0" err="1">
                <a:effectLst/>
                <a:latin typeface="Helvetica Neue"/>
                <a:ea typeface="Helvetica Neue"/>
                <a:cs typeface="Helvetica Neue"/>
                <a:sym typeface="Helvetica Neue"/>
              </a:rPr>
              <a:t>towards</a:t>
            </a:r>
            <a:r>
              <a:rPr lang="fr-FR" sz="2200" dirty="0">
                <a:effectLst/>
                <a:latin typeface="Helvetica Neue"/>
                <a:ea typeface="Helvetica Neue"/>
                <a:cs typeface="Helvetica Neue"/>
                <a:sym typeface="Helvetica Neue"/>
              </a:rPr>
              <a:t> the surface.) The </a:t>
            </a:r>
            <a:r>
              <a:rPr lang="fr-FR" sz="2200" dirty="0" err="1">
                <a:effectLst/>
                <a:latin typeface="Helvetica Neue"/>
                <a:ea typeface="Helvetica Neue"/>
                <a:cs typeface="Helvetica Neue"/>
                <a:sym typeface="Helvetica Neue"/>
              </a:rPr>
              <a:t>effects</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these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waves</a:t>
            </a:r>
            <a:r>
              <a:rPr lang="fr-FR" sz="2200" dirty="0">
                <a:effectLst/>
                <a:latin typeface="Helvetica Neue"/>
                <a:ea typeface="Helvetica Neue"/>
                <a:cs typeface="Helvetica Neue"/>
                <a:sym typeface="Helvetica Neue"/>
              </a:rPr>
              <a:t> on the </a:t>
            </a:r>
            <a:r>
              <a:rPr lang="fr-FR" sz="2200" dirty="0" err="1">
                <a:effectLst/>
                <a:latin typeface="Helvetica Neue"/>
                <a:ea typeface="Helvetica Neue"/>
                <a:cs typeface="Helvetica Neue"/>
                <a:sym typeface="Helvetica Neue"/>
              </a:rPr>
              <a:t>shape</a:t>
            </a:r>
            <a:r>
              <a:rPr lang="fr-FR" sz="2200" dirty="0">
                <a:effectLst/>
                <a:latin typeface="Helvetica Neue"/>
                <a:ea typeface="Helvetica Neue"/>
                <a:cs typeface="Helvetica Neue"/>
                <a:sym typeface="Helvetica Neue"/>
              </a:rPr>
              <a:t> of the star can </a:t>
            </a:r>
            <a:r>
              <a:rPr lang="fr-FR" sz="2200" dirty="0" err="1">
                <a:effectLst/>
                <a:latin typeface="Helvetica Neue"/>
                <a:ea typeface="Helvetica Neue"/>
                <a:cs typeface="Helvetica Neue"/>
                <a:sym typeface="Helvetica Neue"/>
              </a:rPr>
              <a:t>be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analysed</a:t>
            </a:r>
            <a:r>
              <a:rPr lang="fr-FR" sz="2200" dirty="0">
                <a:effectLst/>
                <a:latin typeface="Helvetica Neue"/>
                <a:ea typeface="Helvetica Neue"/>
                <a:cs typeface="Helvetica Neue"/>
                <a:sym typeface="Helvetica Neue"/>
              </a:rPr>
              <a:t> by </a:t>
            </a:r>
            <a:r>
              <a:rPr lang="fr-FR" sz="2200" dirty="0" err="1">
                <a:effectLst/>
                <a:latin typeface="Helvetica Neue"/>
                <a:ea typeface="Helvetica Neue"/>
                <a:cs typeface="Helvetica Neue"/>
                <a:sym typeface="Helvetica Neue"/>
              </a:rPr>
              <a:t>solving</a:t>
            </a:r>
            <a:r>
              <a:rPr lang="fr-FR" sz="2200" dirty="0">
                <a:effectLst/>
                <a:latin typeface="Helvetica Neue"/>
                <a:ea typeface="Helvetica Neue"/>
                <a:cs typeface="Helvetica Neue"/>
                <a:sym typeface="Helvetica Neue"/>
              </a:rPr>
              <a:t> the </a:t>
            </a:r>
            <a:r>
              <a:rPr lang="fr-FR" sz="2200" dirty="0" err="1">
                <a:effectLst/>
                <a:latin typeface="Helvetica Neue"/>
                <a:ea typeface="Helvetica Neue"/>
                <a:cs typeface="Helvetica Neue"/>
                <a:sym typeface="Helvetica Neue"/>
              </a:rPr>
              <a:t>spherical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wave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equation</a:t>
            </a:r>
            <a:r>
              <a:rPr lang="fr-FR" sz="2200" dirty="0">
                <a:effectLst/>
                <a:latin typeface="Helvetica Neue"/>
                <a:ea typeface="Helvetica Neue"/>
                <a:cs typeface="Helvetica Neue"/>
                <a:sym typeface="Helvetica Neue"/>
              </a:rPr>
              <a:t>. The solutions are in the </a:t>
            </a:r>
            <a:r>
              <a:rPr lang="fr-FR" sz="2200" dirty="0" err="1">
                <a:effectLst/>
                <a:latin typeface="Helvetica Neue"/>
                <a:ea typeface="Helvetica Neue"/>
                <a:cs typeface="Helvetica Neue"/>
                <a:sym typeface="Helvetica Neue"/>
              </a:rPr>
              <a:t>form</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spherical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harmonics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where</a:t>
            </a:r>
            <a:r>
              <a:rPr lang="fr-FR" sz="2200" dirty="0">
                <a:effectLst/>
                <a:latin typeface="Helvetica Neue"/>
                <a:ea typeface="Helvetica Neue"/>
                <a:cs typeface="Helvetica Neue"/>
                <a:sym typeface="Helvetica Neue"/>
              </a:rPr>
              <a:t> the modes have the </a:t>
            </a:r>
            <a:r>
              <a:rPr lang="fr-FR" sz="2200" dirty="0" err="1">
                <a:effectLst/>
                <a:latin typeface="Helvetica Neue"/>
                <a:ea typeface="Helvetica Neue"/>
                <a:cs typeface="Helvetica Neue"/>
                <a:sym typeface="Helvetica Neue"/>
              </a:rPr>
              <a:t>typical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n,l</a:t>
            </a:r>
            <a:r>
              <a:rPr lang="fr-FR" sz="2200" dirty="0">
                <a:effectLst/>
                <a:latin typeface="Helvetica Neue"/>
                <a:ea typeface="Helvetica Neue"/>
                <a:cs typeface="Helvetica Neue"/>
                <a:sym typeface="Helvetica Neue"/>
              </a:rPr>
              <a:t> and m </a:t>
            </a:r>
            <a:r>
              <a:rPr lang="fr-FR" sz="2200" dirty="0" err="1">
                <a:effectLst/>
                <a:latin typeface="Helvetica Neue"/>
                <a:ea typeface="Helvetica Neue"/>
                <a:cs typeface="Helvetica Neue"/>
                <a:sym typeface="Helvetica Neue"/>
              </a:rPr>
              <a:t>numbers</a:t>
            </a:r>
            <a:r>
              <a:rPr lang="fr-FR" sz="2200" dirty="0">
                <a:effectLst/>
                <a:latin typeface="Helvetica Neue"/>
                <a:ea typeface="Helvetica Neue"/>
                <a:cs typeface="Helvetica Neue"/>
                <a:sym typeface="Helvetica Neue"/>
              </a:rPr>
              <a:t>. n corresponds to the </a:t>
            </a:r>
            <a:r>
              <a:rPr lang="fr-FR" sz="2200" dirty="0" err="1">
                <a:effectLst/>
                <a:latin typeface="Helvetica Neue"/>
                <a:ea typeface="Helvetica Neue"/>
                <a:cs typeface="Helvetica Neue"/>
                <a:sym typeface="Helvetica Neue"/>
              </a:rPr>
              <a:t>number</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nodes</a:t>
            </a:r>
            <a:r>
              <a:rPr lang="fr-FR" sz="2200" dirty="0">
                <a:effectLst/>
                <a:latin typeface="Helvetica Neue"/>
                <a:ea typeface="Helvetica Neue"/>
                <a:cs typeface="Helvetica Neue"/>
                <a:sym typeface="Helvetica Neue"/>
              </a:rPr>
              <a:t> in the standing </a:t>
            </a:r>
            <a:r>
              <a:rPr lang="fr-FR" sz="2200" dirty="0" err="1">
                <a:effectLst/>
                <a:latin typeface="Helvetica Neue"/>
                <a:ea typeface="Helvetica Neue"/>
                <a:cs typeface="Helvetica Neue"/>
                <a:sym typeface="Helvetica Neue"/>
              </a:rPr>
              <a:t>wave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which</a:t>
            </a:r>
            <a:r>
              <a:rPr lang="fr-FR" sz="2200" dirty="0">
                <a:effectLst/>
                <a:latin typeface="Helvetica Neue"/>
                <a:ea typeface="Helvetica Neue"/>
                <a:cs typeface="Helvetica Neue"/>
                <a:sym typeface="Helvetica Neue"/>
              </a:rPr>
              <a:t> lie on the </a:t>
            </a:r>
            <a:r>
              <a:rPr lang="fr-FR" sz="2200" dirty="0" err="1">
                <a:effectLst/>
                <a:latin typeface="Helvetica Neue"/>
                <a:ea typeface="Helvetica Neue"/>
                <a:cs typeface="Helvetica Neue"/>
                <a:sym typeface="Helvetica Neue"/>
              </a:rPr>
              <a:t>stellar</a:t>
            </a:r>
            <a:r>
              <a:rPr lang="fr-FR" sz="2200" dirty="0">
                <a:effectLst/>
                <a:latin typeface="Helvetica Neue"/>
                <a:ea typeface="Helvetica Neue"/>
                <a:cs typeface="Helvetica Neue"/>
                <a:sym typeface="Helvetica Neue"/>
              </a:rPr>
              <a:t> radius, l </a:t>
            </a:r>
            <a:r>
              <a:rPr lang="fr-FR" sz="2200" dirty="0" err="1">
                <a:effectLst/>
                <a:latin typeface="Helvetica Neue"/>
                <a:ea typeface="Helvetica Neue"/>
                <a:cs typeface="Helvetica Neue"/>
                <a:sym typeface="Helvetica Neue"/>
              </a:rPr>
              <a:t>refers</a:t>
            </a:r>
            <a:r>
              <a:rPr lang="fr-FR" sz="2200" dirty="0">
                <a:effectLst/>
                <a:latin typeface="Helvetica Neue"/>
                <a:ea typeface="Helvetica Neue"/>
                <a:cs typeface="Helvetica Neue"/>
                <a:sym typeface="Helvetica Neue"/>
              </a:rPr>
              <a:t> to the </a:t>
            </a:r>
            <a:r>
              <a:rPr lang="fr-FR" sz="2200" dirty="0" err="1">
                <a:effectLst/>
                <a:latin typeface="Helvetica Neue"/>
                <a:ea typeface="Helvetica Neue"/>
                <a:cs typeface="Helvetica Neue"/>
                <a:sym typeface="Helvetica Neue"/>
              </a:rPr>
              <a:t>number</a:t>
            </a:r>
            <a:r>
              <a:rPr lang="fr-FR" sz="2200" dirty="0">
                <a:effectLst/>
                <a:latin typeface="Helvetica Neue"/>
                <a:ea typeface="Helvetica Neue"/>
                <a:cs typeface="Helvetica Neue"/>
                <a:sym typeface="Helvetica Neue"/>
              </a:rPr>
              <a:t> of </a:t>
            </a:r>
            <a:r>
              <a:rPr lang="fr-FR" sz="2200" dirty="0" err="1">
                <a:effectLst/>
                <a:latin typeface="Helvetica Neue"/>
                <a:ea typeface="Helvetica Neue"/>
                <a:cs typeface="Helvetica Neue"/>
                <a:sym typeface="Helvetica Neue"/>
              </a:rPr>
              <a:t>nodes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which</a:t>
            </a:r>
            <a:r>
              <a:rPr lang="fr-FR" sz="2200" dirty="0">
                <a:effectLst/>
                <a:latin typeface="Helvetica Neue"/>
                <a:ea typeface="Helvetica Neue"/>
                <a:cs typeface="Helvetica Neue"/>
                <a:sym typeface="Helvetica Neue"/>
              </a:rPr>
              <a:t> lie on the </a:t>
            </a:r>
            <a:r>
              <a:rPr lang="fr-FR" sz="2200" dirty="0" err="1">
                <a:effectLst/>
                <a:latin typeface="Helvetica Neue"/>
                <a:ea typeface="Helvetica Neue"/>
                <a:cs typeface="Helvetica Neue"/>
                <a:sym typeface="Helvetica Neue"/>
              </a:rPr>
              <a:t>stellar</a:t>
            </a:r>
            <a:r>
              <a:rPr lang="fr-FR" sz="2200" dirty="0">
                <a:effectLst/>
                <a:latin typeface="Helvetica Neue"/>
                <a:ea typeface="Helvetica Neue"/>
                <a:cs typeface="Helvetica Neue"/>
                <a:sym typeface="Helvetica Neue"/>
              </a:rPr>
              <a:t> surface (l = 0 </a:t>
            </a:r>
            <a:r>
              <a:rPr lang="fr-FR" sz="2200" dirty="0" err="1">
                <a:effectLst/>
                <a:latin typeface="Helvetica Neue"/>
                <a:ea typeface="Helvetica Neue"/>
                <a:cs typeface="Helvetica Neue"/>
                <a:sym typeface="Helvetica Neue"/>
              </a:rPr>
              <a:t>refers</a:t>
            </a:r>
            <a:r>
              <a:rPr lang="fr-FR" sz="2200" dirty="0">
                <a:effectLst/>
                <a:latin typeface="Helvetica Neue"/>
                <a:ea typeface="Helvetica Neue"/>
                <a:cs typeface="Helvetica Neue"/>
                <a:sym typeface="Helvetica Neue"/>
              </a:rPr>
              <a:t> to a radial mode) and m </a:t>
            </a:r>
            <a:r>
              <a:rPr lang="fr-FR" sz="2200" dirty="0" err="1">
                <a:effectLst/>
                <a:latin typeface="Helvetica Neue"/>
                <a:ea typeface="Helvetica Neue"/>
                <a:cs typeface="Helvetica Neue"/>
                <a:sym typeface="Helvetica Neue"/>
              </a:rPr>
              <a:t>refers</a:t>
            </a:r>
            <a:r>
              <a:rPr lang="fr-FR" sz="2200" dirty="0">
                <a:effectLst/>
                <a:latin typeface="Helvetica Neue"/>
                <a:ea typeface="Helvetica Neue"/>
                <a:cs typeface="Helvetica Neue"/>
                <a:sym typeface="Helvetica Neue"/>
              </a:rPr>
              <a:t> to how </a:t>
            </a:r>
            <a:r>
              <a:rPr lang="fr-FR" sz="2200" dirty="0" err="1">
                <a:effectLst/>
                <a:latin typeface="Helvetica Neue"/>
                <a:ea typeface="Helvetica Neue"/>
                <a:cs typeface="Helvetica Neue"/>
                <a:sym typeface="Helvetica Neue"/>
              </a:rPr>
              <a:t>many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node</a:t>
            </a:r>
            <a:r>
              <a:rPr lang="fr-FR" sz="2200" dirty="0">
                <a:effectLst/>
                <a:latin typeface="Helvetica Neue"/>
                <a:ea typeface="Helvetica Neue"/>
                <a:cs typeface="Helvetica Neue"/>
                <a:sym typeface="Helvetica Neue"/>
              </a:rPr>
              <a:t> planes </a:t>
            </a:r>
            <a:r>
              <a:rPr lang="fr-FR" sz="2200" dirty="0" err="1">
                <a:effectLst/>
                <a:latin typeface="Helvetica Neue"/>
                <a:ea typeface="Helvetica Neue"/>
                <a:cs typeface="Helvetica Neue"/>
                <a:sym typeface="Helvetica Neue"/>
              </a:rPr>
              <a:t>bisect</a:t>
            </a:r>
            <a:r>
              <a:rPr lang="fr-FR" sz="2200" dirty="0">
                <a:effectLst/>
                <a:latin typeface="Helvetica Neue"/>
                <a:ea typeface="Helvetica Neue"/>
                <a:cs typeface="Helvetica Neue"/>
                <a:sym typeface="Helvetica Neue"/>
              </a:rPr>
              <a:t> the </a:t>
            </a:r>
            <a:r>
              <a:rPr lang="fr-FR" sz="2200" dirty="0" err="1">
                <a:effectLst/>
                <a:latin typeface="Helvetica Neue"/>
                <a:ea typeface="Helvetica Neue"/>
                <a:cs typeface="Helvetica Neue"/>
                <a:sym typeface="Helvetica Neue"/>
              </a:rPr>
              <a:t>equator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We</a:t>
            </a:r>
            <a:r>
              <a:rPr lang="fr-FR" sz="2200" dirty="0">
                <a:effectLst/>
                <a:latin typeface="Helvetica Neue"/>
                <a:ea typeface="Helvetica Neue"/>
                <a:cs typeface="Helvetica Neue"/>
                <a:sym typeface="Helvetica Neue"/>
              </a:rPr>
              <a:t> are </a:t>
            </a:r>
            <a:r>
              <a:rPr lang="fr-FR" sz="2200" dirty="0" err="1">
                <a:effectLst/>
                <a:latin typeface="Helvetica Neue"/>
                <a:ea typeface="Helvetica Neue"/>
                <a:cs typeface="Helvetica Neue"/>
                <a:sym typeface="Helvetica Neue"/>
              </a:rPr>
              <a:t>considering</a:t>
            </a:r>
            <a:r>
              <a:rPr lang="fr-FR" sz="2200" dirty="0">
                <a:effectLst/>
                <a:latin typeface="Helvetica Neue"/>
                <a:ea typeface="Helvetica Neue"/>
                <a:cs typeface="Helvetica Neue"/>
                <a:sym typeface="Helvetica Neue"/>
              </a:rPr>
              <a:t> stars </a:t>
            </a:r>
            <a:r>
              <a:rPr lang="fr-FR" sz="2200" dirty="0" err="1">
                <a:effectLst/>
                <a:latin typeface="Helvetica Neue"/>
                <a:ea typeface="Helvetica Neue"/>
                <a:cs typeface="Helvetica Neue"/>
                <a:sym typeface="Helvetica Neue"/>
              </a:rPr>
              <a:t>which</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don’t</a:t>
            </a:r>
            <a:r>
              <a:rPr lang="fr-FR" sz="2200" dirty="0">
                <a:effectLst/>
                <a:latin typeface="Helvetica Neue"/>
                <a:ea typeface="Helvetica Neue"/>
                <a:cs typeface="Helvetica Neue"/>
                <a:sym typeface="Helvetica Neue"/>
              </a:rPr>
              <a:t> spin and </a:t>
            </a:r>
            <a:r>
              <a:rPr lang="fr-FR" sz="2200" dirty="0" err="1">
                <a:effectLst/>
                <a:latin typeface="Helvetica Neue"/>
                <a:ea typeface="Helvetica Neue"/>
                <a:cs typeface="Helvetica Neue"/>
                <a:sym typeface="Helvetica Neue"/>
              </a:rPr>
              <a:t>therefore</a:t>
            </a:r>
            <a:r>
              <a:rPr lang="fr-FR" sz="2200" dirty="0">
                <a:effectLst/>
                <a:latin typeface="Helvetica Neue"/>
                <a:ea typeface="Helvetica Neue"/>
                <a:cs typeface="Helvetica Neue"/>
                <a:sym typeface="Helvetica Neue"/>
              </a:rPr>
              <a:t> ignore m.</a:t>
            </a:r>
          </a:p>
          <a:p>
            <a:endParaRPr lang="fr-FR" sz="2200" dirty="0">
              <a:effectLst/>
              <a:latin typeface="Helvetica Neue"/>
              <a:ea typeface="Helvetica Neue"/>
              <a:cs typeface="Helvetica Neue"/>
              <a:sym typeface="Helvetica Neue"/>
            </a:endParaRPr>
          </a:p>
          <a:p>
            <a:r>
              <a:rPr lang="fr-FR" sz="2200" dirty="0">
                <a:effectLst/>
                <a:latin typeface="Helvetica Neue"/>
                <a:ea typeface="Helvetica Neue"/>
                <a:cs typeface="Helvetica Neue"/>
                <a:sym typeface="Helvetica Neue"/>
              </a:rPr>
              <a:t>The star can </a:t>
            </a:r>
            <a:r>
              <a:rPr lang="fr-FR" sz="2200" dirty="0" err="1">
                <a:effectLst/>
                <a:latin typeface="Helvetica Neue"/>
                <a:ea typeface="Helvetica Neue"/>
                <a:cs typeface="Helvetica Neue"/>
                <a:sym typeface="Helvetica Neue"/>
              </a:rPr>
              <a:t>be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modelled</a:t>
            </a:r>
            <a:r>
              <a:rPr lang="fr-FR" sz="2200" dirty="0">
                <a:effectLst/>
                <a:latin typeface="Helvetica Neue"/>
                <a:ea typeface="Helvetica Neue"/>
                <a:cs typeface="Helvetica Neue"/>
                <a:sym typeface="Helvetica Neue"/>
              </a:rPr>
              <a:t> as a pipe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one open end and </a:t>
            </a:r>
            <a:r>
              <a:rPr lang="fr-FR" sz="2200" dirty="0" err="1">
                <a:effectLst/>
                <a:latin typeface="Helvetica Neue"/>
                <a:ea typeface="Helvetica Neue"/>
                <a:cs typeface="Helvetica Neue"/>
                <a:sym typeface="Helvetica Neue"/>
              </a:rPr>
              <a:t>where</a:t>
            </a:r>
            <a:r>
              <a:rPr lang="fr-FR" sz="2200" dirty="0">
                <a:effectLst/>
                <a:latin typeface="Helvetica Neue"/>
                <a:ea typeface="Helvetica Neue"/>
                <a:cs typeface="Helvetica Neue"/>
                <a:sym typeface="Helvetica Neue"/>
              </a:rPr>
              <a:t> the </a:t>
            </a:r>
            <a:r>
              <a:rPr lang="fr-FR" sz="2200" dirty="0" err="1">
                <a:effectLst/>
                <a:latin typeface="Helvetica Neue"/>
                <a:ea typeface="Helvetica Neue"/>
                <a:cs typeface="Helvetica Neue"/>
                <a:sym typeface="Helvetica Neue"/>
              </a:rPr>
              <a:t>other</a:t>
            </a:r>
            <a:r>
              <a:rPr lang="fr-FR" sz="2200" dirty="0">
                <a:effectLst/>
                <a:latin typeface="Helvetica Neue"/>
                <a:ea typeface="Helvetica Neue"/>
                <a:cs typeface="Helvetica Neue"/>
                <a:sym typeface="Helvetica Neue"/>
              </a:rPr>
              <a:t> end dépends on the </a:t>
            </a:r>
            <a:r>
              <a:rPr lang="fr-FR" sz="2200" dirty="0" err="1">
                <a:effectLst/>
                <a:latin typeface="Helvetica Neue"/>
                <a:ea typeface="Helvetica Neue"/>
                <a:cs typeface="Helvetica Neue"/>
                <a:sym typeface="Helvetica Neue"/>
              </a:rPr>
              <a:t>cut</a:t>
            </a:r>
            <a:r>
              <a:rPr lang="fr-FR" sz="2200" dirty="0">
                <a:effectLst/>
                <a:latin typeface="Helvetica Neue"/>
                <a:ea typeface="Helvetica Neue"/>
                <a:cs typeface="Helvetica Neue"/>
                <a:sym typeface="Helvetica Neue"/>
              </a:rPr>
              <a:t> off </a:t>
            </a:r>
            <a:r>
              <a:rPr lang="fr-FR" sz="2200" dirty="0" err="1">
                <a:effectLst/>
                <a:latin typeface="Helvetica Neue"/>
                <a:ea typeface="Helvetica Neue"/>
                <a:cs typeface="Helvetica Neue"/>
                <a:sym typeface="Helvetica Neue"/>
              </a:rPr>
              <a:t>frequency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Consequently</a:t>
            </a:r>
            <a:r>
              <a:rPr lang="fr-FR" sz="2200" dirty="0">
                <a:effectLst/>
                <a:latin typeface="Helvetica Neue"/>
                <a:ea typeface="Helvetica Neue"/>
                <a:cs typeface="Helvetica Neue"/>
                <a:sym typeface="Helvetica Neue"/>
              </a:rPr>
              <a:t>, mode </a:t>
            </a:r>
            <a:r>
              <a:rPr lang="fr-FR" sz="2200" dirty="0" err="1">
                <a:effectLst/>
                <a:latin typeface="Helvetica Neue"/>
                <a:ea typeface="Helvetica Neue"/>
                <a:cs typeface="Helvetica Neue"/>
                <a:sym typeface="Helvetica Neue"/>
              </a:rPr>
              <a:t>frequencies</a:t>
            </a:r>
            <a:r>
              <a:rPr lang="fr-FR" sz="2200" dirty="0">
                <a:effectLst/>
                <a:latin typeface="Helvetica Neue"/>
                <a:ea typeface="Helvetica Neue"/>
                <a:cs typeface="Helvetica Neue"/>
                <a:sym typeface="Helvetica Neue"/>
              </a:rPr>
              <a:t> can </a:t>
            </a:r>
            <a:r>
              <a:rPr lang="fr-FR" sz="2200" dirty="0" err="1">
                <a:effectLst/>
                <a:latin typeface="Helvetica Neue"/>
                <a:ea typeface="Helvetica Neue"/>
                <a:cs typeface="Helvetica Neue"/>
                <a:sym typeface="Helvetica Neue"/>
              </a:rPr>
              <a:t>be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found</a:t>
            </a:r>
            <a:r>
              <a:rPr lang="fr-FR" sz="2200" dirty="0">
                <a:effectLst/>
                <a:latin typeface="Helvetica Neue"/>
                <a:ea typeface="Helvetica Neue"/>
                <a:cs typeface="Helvetica Neue"/>
                <a:sym typeface="Helvetica Neue"/>
              </a:rPr>
              <a:t> as multiples of the </a:t>
            </a:r>
            <a:r>
              <a:rPr lang="fr-FR" sz="2200" dirty="0" err="1">
                <a:effectLst/>
                <a:latin typeface="Helvetica Neue"/>
                <a:ea typeface="Helvetica Neue"/>
                <a:cs typeface="Helvetica Neue"/>
                <a:sym typeface="Helvetica Neue"/>
              </a:rPr>
              <a:t>fundamental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frequency</a:t>
            </a:r>
            <a:r>
              <a:rPr lang="fr-FR" sz="2200" dirty="0">
                <a:effectLst/>
                <a:latin typeface="Helvetica Neue"/>
                <a:ea typeface="Helvetica Neue"/>
                <a:cs typeface="Helvetica Neue"/>
                <a:sym typeface="Helvetica Neue"/>
              </a:rPr>
              <a:t> (n=0). The </a:t>
            </a:r>
            <a:r>
              <a:rPr lang="fr-FR" sz="2200" dirty="0" err="1">
                <a:effectLst/>
                <a:latin typeface="Helvetica Neue"/>
                <a:ea typeface="Helvetica Neue"/>
                <a:cs typeface="Helvetica Neue"/>
                <a:sym typeface="Helvetica Neue"/>
              </a:rPr>
              <a:t>equation</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given</a:t>
            </a:r>
            <a:r>
              <a:rPr lang="fr-FR" sz="2200" dirty="0">
                <a:effectLst/>
                <a:latin typeface="Helvetica Neue"/>
                <a:ea typeface="Helvetica Neue"/>
                <a:cs typeface="Helvetica Neue"/>
                <a:sym typeface="Helvetica Neue"/>
              </a:rPr>
              <a:t> on the </a:t>
            </a:r>
            <a:r>
              <a:rPr lang="fr-FR" sz="2200" dirty="0" err="1">
                <a:effectLst/>
                <a:latin typeface="Helvetica Neue"/>
                <a:ea typeface="Helvetica Neue"/>
                <a:cs typeface="Helvetica Neue"/>
                <a:sym typeface="Helvetica Neue"/>
              </a:rPr>
              <a:t>next</a:t>
            </a:r>
            <a:r>
              <a:rPr lang="fr-FR" sz="2200" dirty="0">
                <a:effectLst/>
                <a:latin typeface="Helvetica Neue"/>
                <a:ea typeface="Helvetica Neue"/>
                <a:cs typeface="Helvetica Neue"/>
                <a:sym typeface="Helvetica Neue"/>
              </a:rPr>
              <a:t> slide.</a:t>
            </a:r>
          </a:p>
          <a:p>
            <a:pPr marL="342900" indent="-342900">
              <a:buFontTx/>
              <a:buChar char="-"/>
            </a:pPr>
            <a:endParaRPr lang="fr-FR" sz="2200" dirty="0">
              <a:effectLst/>
              <a:latin typeface="Helvetica Neue"/>
              <a:ea typeface="Helvetica Neue"/>
              <a:cs typeface="Helvetica Neue"/>
              <a:sym typeface="Helvetica Neue"/>
            </a:endParaRPr>
          </a:p>
          <a:p>
            <a:pPr marL="0" indent="0">
              <a:buFontTx/>
              <a:buNone/>
            </a:pPr>
            <a:endParaRPr lang="fr-FR"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fr-FR" sz="2200" dirty="0">
              <a:effectLst/>
              <a:latin typeface="Helvetica Neue"/>
              <a:ea typeface="Helvetica Neue"/>
              <a:cs typeface="Helvetica Neue"/>
              <a:sym typeface="Helvetica Neue"/>
            </a:endParaRPr>
          </a:p>
          <a:p>
            <a:endParaRPr lang="fr-FR" dirty="0"/>
          </a:p>
        </p:txBody>
      </p:sp>
    </p:spTree>
    <p:extLst>
      <p:ext uri="{BB962C8B-B14F-4D97-AF65-F5344CB8AC3E}">
        <p14:creationId xmlns:p14="http://schemas.microsoft.com/office/powerpoint/2010/main" val="54929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The amplitude has </a:t>
                </a:r>
                <a:r>
                  <a:rPr lang="fr-FR" sz="2200" dirty="0" err="1">
                    <a:effectLst/>
                    <a:latin typeface="Helvetica Neue"/>
                    <a:ea typeface="Helvetica Neue"/>
                    <a:cs typeface="Helvetica Neue"/>
                    <a:sym typeface="Helvetica Neue"/>
                  </a:rPr>
                  <a:t>its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shape</a:t>
                </a:r>
                <a:r>
                  <a:rPr lang="fr-FR" sz="2200" dirty="0">
                    <a:effectLst/>
                    <a:latin typeface="Helvetica Neue"/>
                    <a:ea typeface="Helvetica Neue"/>
                    <a:cs typeface="Helvetica Neue"/>
                    <a:sym typeface="Helvetica Neue"/>
                  </a:rPr>
                  <a:t> as in the figure due of the </a:t>
                </a:r>
                <a:r>
                  <a:rPr lang="fr-FR" sz="2200" dirty="0" err="1">
                    <a:effectLst/>
                    <a:latin typeface="Helvetica Neue"/>
                    <a:ea typeface="Helvetica Neue"/>
                    <a:cs typeface="Helvetica Neue"/>
                    <a:sym typeface="Helvetica Neue"/>
                  </a:rPr>
                  <a:t>effects</a:t>
                </a:r>
                <a:r>
                  <a:rPr lang="fr-FR" sz="2200" dirty="0">
                    <a:effectLst/>
                    <a:latin typeface="Helvetica Neue"/>
                    <a:ea typeface="Helvetica Neue"/>
                    <a:cs typeface="Helvetica Neue"/>
                    <a:sym typeface="Helvetica Neue"/>
                  </a:rPr>
                  <a:t> of beats: not </a:t>
                </a:r>
                <a:r>
                  <a:rPr lang="fr-FR" sz="2200" dirty="0" err="1">
                    <a:effectLst/>
                    <a:latin typeface="Helvetica Neue"/>
                    <a:ea typeface="Helvetica Neue"/>
                    <a:cs typeface="Helvetica Neue"/>
                    <a:sym typeface="Helvetica Neue"/>
                  </a:rPr>
                  <a:t>just</a:t>
                </a:r>
                <a:r>
                  <a:rPr lang="fr-FR" sz="2200" dirty="0">
                    <a:effectLst/>
                    <a:latin typeface="Helvetica Neue"/>
                    <a:ea typeface="Helvetica Neue"/>
                    <a:cs typeface="Helvetica Neue"/>
                    <a:sym typeface="Helvetica Neue"/>
                  </a:rPr>
                  <a:t> one single component but </a:t>
                </a:r>
                <a:r>
                  <a:rPr lang="fr-FR" sz="2200" dirty="0" err="1">
                    <a:effectLst/>
                    <a:latin typeface="Helvetica Neue"/>
                    <a:ea typeface="Helvetica Neue"/>
                    <a:cs typeface="Helvetica Neue"/>
                    <a:sym typeface="Helvetica Neue"/>
                  </a:rPr>
                  <a:t>many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different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overlayed</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overtones</a:t>
                </a:r>
                <a:r>
                  <a:rPr lang="fr-FR" sz="2200" dirty="0">
                    <a:effectLst/>
                    <a:latin typeface="Helvetica Neue"/>
                    <a:ea typeface="Helvetica Neue"/>
                    <a:cs typeface="Helvetica Neue"/>
                    <a:sym typeface="Helvetica Neue"/>
                  </a:rPr>
                  <a:t> due to </a:t>
                </a:r>
                <a:r>
                  <a:rPr lang="fr-FR" sz="2200" dirty="0" err="1">
                    <a:effectLst/>
                    <a:latin typeface="Helvetica Neue"/>
                    <a:ea typeface="Helvetica Neue"/>
                    <a:cs typeface="Helvetica Neue"/>
                    <a:sym typeface="Helvetica Neue"/>
                  </a:rPr>
                  <a:t>different</a:t>
                </a:r>
                <a:r>
                  <a:rPr lang="fr-FR" sz="2200" dirty="0">
                    <a:effectLst/>
                    <a:latin typeface="Helvetica Neue"/>
                    <a:ea typeface="Helvetica Neue"/>
                    <a:cs typeface="Helvetica Neue"/>
                    <a:sym typeface="Helvetica Neue"/>
                  </a:rPr>
                  <a:t> types of oscillations</a:t>
                </a:r>
              </a:p>
              <a:p>
                <a:endParaRPr lang="fr-FR" dirty="0"/>
              </a:p>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The oscillations are </a:t>
                </a:r>
                <a:r>
                  <a:rPr lang="fr-FR" sz="2200" dirty="0" err="1">
                    <a:effectLst/>
                    <a:latin typeface="Helvetica Neue"/>
                    <a:ea typeface="Helvetica Neue"/>
                    <a:cs typeface="Helvetica Neue"/>
                    <a:sym typeface="Helvetica Neue"/>
                  </a:rPr>
                  <a:t>modulated</a:t>
                </a:r>
                <a:r>
                  <a:rPr lang="fr-FR" sz="2200" dirty="0">
                    <a:effectLst/>
                    <a:latin typeface="Helvetica Neue"/>
                    <a:ea typeface="Helvetica Neue"/>
                    <a:cs typeface="Helvetica Neue"/>
                    <a:sym typeface="Helvetica Neue"/>
                  </a:rPr>
                  <a:t> in power </a:t>
                </a:r>
                <a:r>
                  <a:rPr lang="fr-FR" sz="2200" dirty="0" err="1">
                    <a:effectLst/>
                    <a:latin typeface="Helvetica Neue"/>
                    <a:ea typeface="Helvetica Neue"/>
                    <a:cs typeface="Helvetica Neue"/>
                    <a:sym typeface="Helvetica Neue"/>
                  </a:rPr>
                  <a:t>following</a:t>
                </a:r>
                <a:r>
                  <a:rPr lang="fr-FR" sz="2200" dirty="0">
                    <a:effectLst/>
                    <a:latin typeface="Helvetica Neue"/>
                    <a:ea typeface="Helvetica Neue"/>
                    <a:cs typeface="Helvetica Neue"/>
                    <a:sym typeface="Helvetica Neue"/>
                  </a:rPr>
                  <a:t> a </a:t>
                </a:r>
                <a:r>
                  <a:rPr lang="fr-FR" sz="2200" dirty="0" err="1">
                    <a:effectLst/>
                    <a:latin typeface="Helvetica Neue"/>
                    <a:ea typeface="Helvetica Neue"/>
                    <a:cs typeface="Helvetica Neue"/>
                    <a:sym typeface="Helvetica Neue"/>
                  </a:rPr>
                  <a:t>Gaussian</a:t>
                </a:r>
                <a:r>
                  <a:rPr lang="fr-FR" sz="2200" dirty="0">
                    <a:effectLst/>
                    <a:latin typeface="Helvetica Neue"/>
                    <a:ea typeface="Helvetica Neue"/>
                    <a:cs typeface="Helvetica Neue"/>
                    <a:sym typeface="Helvetica Neue"/>
                  </a:rPr>
                  <a:t> like </a:t>
                </a:r>
                <a:r>
                  <a:rPr lang="fr-FR" sz="2200" dirty="0" err="1">
                    <a:effectLst/>
                    <a:latin typeface="Helvetica Neue"/>
                    <a:ea typeface="Helvetica Neue"/>
                    <a:cs typeface="Helvetica Neue"/>
                    <a:sym typeface="Helvetica Neue"/>
                  </a:rPr>
                  <a:t>envelope</a:t>
                </a:r>
                <a:r>
                  <a:rPr lang="fr-FR" sz="2200" dirty="0">
                    <a:effectLst/>
                    <a:latin typeface="Helvetica Neue"/>
                    <a:ea typeface="Helvetica Neue"/>
                    <a:cs typeface="Helvetica Neue"/>
                    <a:sym typeface="Helvetica Neue"/>
                  </a:rPr>
                  <a:t>:</a:t>
                </a:r>
                <a:endParaRPr lang="fr-FR" dirty="0"/>
              </a:p>
              <a:p>
                <a:endParaRPr lang="fr-FR" dirty="0"/>
              </a:p>
              <a:p>
                <a:r>
                  <a:rPr lang="fr-FR" sz="2200" dirty="0">
                    <a:effectLst/>
                    <a:latin typeface="Helvetica Neue"/>
                    <a:ea typeface="Helvetica Neue"/>
                    <a:cs typeface="Helvetica Neue"/>
                    <a:sym typeface="Helvetica Neue"/>
                  </a:rPr>
                  <a:t> → </a:t>
                </a:r>
                <a:r>
                  <a:rPr lang="fr-FR" sz="2200" dirty="0" err="1">
                    <a:effectLst/>
                    <a:latin typeface="Helvetica Neue"/>
                    <a:ea typeface="Helvetica Neue"/>
                    <a:cs typeface="Helvetica Neue"/>
                    <a:sym typeface="Helvetica Neue"/>
                  </a:rPr>
                  <a:t>frequency</a:t>
                </a:r>
                <a:r>
                  <a:rPr lang="fr-FR" sz="2200" baseline="0" dirty="0">
                    <a:effectLst/>
                    <a:latin typeface="Helvetica Neue"/>
                    <a:ea typeface="Helvetica Neue"/>
                    <a:cs typeface="Helvetica Neue"/>
                    <a:sym typeface="Helvetica Neue"/>
                  </a:rPr>
                  <a:t> at max. amplitude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14:m>
                  <m:oMath xmlns:m="http://schemas.openxmlformats.org/officeDocument/2006/math">
                    <m:sSub>
                      <m:sSubPr>
                        <m:ctrlPr>
                          <a:rPr lang="ar-AE" sz="2400" i="1" smtClean="0">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𝜈</m:t>
                        </m:r>
                      </m:e>
                      <m:sub>
                        <m:r>
                          <a:rPr lang="ar-AE" sz="2400" i="1">
                            <a:solidFill>
                              <a:srgbClr val="000000"/>
                            </a:solidFill>
                            <a:latin typeface="Cambria Math" panose="02040503050406030204" pitchFamily="18" charset="0"/>
                          </a:rPr>
                          <m:t>𝑚𝑎𝑥</m:t>
                        </m:r>
                      </m:sub>
                    </m:sSub>
                  </m:oMath>
                </a14:m>
                <a:r>
                  <a:rPr lang="ar-AE" dirty="0"/>
                  <a:t> </a:t>
                </a:r>
                <a:endParaRPr lang="fr-FR" sz="2200" dirty="0">
                  <a:effectLst/>
                  <a:latin typeface="Helvetica Neue"/>
                  <a:ea typeface="Helvetica Neue"/>
                  <a:cs typeface="Helvetica Neue"/>
                  <a:sym typeface="Helvetica Neue"/>
                </a:endParaRPr>
              </a:p>
              <a:p>
                <a:endParaRPr lang="fr-FR" sz="2200" dirty="0">
                  <a:effectLst/>
                  <a:latin typeface="Helvetica Neue"/>
                  <a:ea typeface="Helvetica Neue"/>
                  <a:cs typeface="Helvetica Neue"/>
                  <a:sym typeface="Helvetica Neue"/>
                </a:endParaRPr>
              </a:p>
              <a:p>
                <a:r>
                  <a:rPr lang="fr-FR" sz="2200" dirty="0">
                    <a:effectLst/>
                    <a:latin typeface="Helvetica Neue"/>
                    <a:ea typeface="Helvetica Neue"/>
                    <a:cs typeface="Helvetica Neue"/>
                    <a:sym typeface="Helvetica Neue"/>
                  </a:rPr>
                  <a:t>→ the spacing </a:t>
                </a:r>
                <a:r>
                  <a:rPr lang="fr-FR" sz="2200" dirty="0" err="1">
                    <a:effectLst/>
                    <a:latin typeface="Helvetica Neue"/>
                    <a:ea typeface="Helvetica Neue"/>
                    <a:cs typeface="Helvetica Neue"/>
                    <a:sym typeface="Helvetica Neue"/>
                  </a:rPr>
                  <a:t>between</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consecutive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overtones</a:t>
                </a:r>
                <a:r>
                  <a:rPr lang="fr-FR" sz="2200" dirty="0">
                    <a:effectLst/>
                    <a:latin typeface="Helvetica Neue"/>
                    <a:ea typeface="Helvetica Neue"/>
                    <a:cs typeface="Helvetica Neue"/>
                    <a:sym typeface="Helvetica Neue"/>
                  </a:rPr>
                  <a:t> of modes of the </a:t>
                </a:r>
                <a:r>
                  <a:rPr lang="fr-FR" sz="2200" dirty="0" err="1">
                    <a:effectLst/>
                    <a:latin typeface="Helvetica Neue"/>
                    <a:ea typeface="Helvetica Neue"/>
                    <a:cs typeface="Helvetica Neue"/>
                    <a:sym typeface="Helvetica Neue"/>
                  </a:rPr>
                  <a:t>same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angular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degree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14:m>
                  <m:oMath xmlns:m="http://schemas.openxmlformats.org/officeDocument/2006/math">
                    <m:r>
                      <m:rPr>
                        <m:sty m:val="p"/>
                      </m:rPr>
                      <a:rPr lang="el-GR" sz="2400" i="1" smtClean="0">
                        <a:solidFill>
                          <a:srgbClr val="000000"/>
                        </a:solidFill>
                        <a:latin typeface="Cambria Math" panose="02040503050406030204" pitchFamily="18" charset="0"/>
                      </a:rPr>
                      <m:t>Δ</m:t>
                    </m:r>
                    <m:sSub>
                      <m:sSubPr>
                        <m:ctrlPr>
                          <a:rPr lang="ar-AE" sz="2400" i="1">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𝜈</m:t>
                        </m:r>
                      </m:e>
                      <m:sub>
                        <m:r>
                          <a:rPr lang="ar-AE" sz="2400" i="1">
                            <a:solidFill>
                              <a:srgbClr val="000000"/>
                            </a:solidFill>
                            <a:latin typeface="Cambria Math" panose="02040503050406030204" pitchFamily="18" charset="0"/>
                          </a:rPr>
                          <m:t>𝑛𝑙</m:t>
                        </m:r>
                      </m:sub>
                    </m:sSub>
                  </m:oMath>
                </a14:m>
                <a:r>
                  <a:rPr lang="ar-AE" sz="2000" b="1" dirty="0"/>
                  <a:t> </a:t>
                </a:r>
                <a:endParaRPr lang="fr-FR" sz="2000" b="1" dirty="0"/>
              </a:p>
              <a:p>
                <a:endParaRPr lang="fr-FR" sz="2200" dirty="0">
                  <a:effectLst/>
                  <a:latin typeface="Helvetica Neue"/>
                  <a:ea typeface="Helvetica Neue"/>
                  <a:cs typeface="Helvetica Neue"/>
                  <a:sym typeface="Helvetica Neue"/>
                </a:endParaRPr>
              </a:p>
              <a:p>
                <a:r>
                  <a:rPr lang="fr-FR" sz="2200" dirty="0" err="1">
                    <a:effectLst/>
                    <a:latin typeface="Helvetica Neue"/>
                    <a:ea typeface="Helvetica Neue"/>
                    <a:cs typeface="Helvetica Neue"/>
                    <a:sym typeface="Helvetica Neue"/>
                  </a:rPr>
                  <a:t>These</a:t>
                </a:r>
                <a:r>
                  <a:rPr lang="fr-FR" sz="2200" dirty="0">
                    <a:effectLst/>
                    <a:latin typeface="Helvetica Neue"/>
                    <a:ea typeface="Helvetica Neue"/>
                    <a:cs typeface="Helvetica Neue"/>
                    <a:sym typeface="Helvetica Neue"/>
                  </a:rPr>
                  <a:t> carry information about the </a:t>
                </a:r>
                <a:r>
                  <a:rPr lang="fr-FR" sz="2200" dirty="0" err="1">
                    <a:effectLst/>
                    <a:latin typeface="Helvetica Neue"/>
                    <a:ea typeface="Helvetica Neue"/>
                    <a:cs typeface="Helvetica Neue"/>
                    <a:sym typeface="Helvetica Neue"/>
                  </a:rPr>
                  <a:t>fundamental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of the star. </a:t>
                </a:r>
              </a:p>
              <a:p>
                <a:endParaRPr lang="fr-FR" dirty="0"/>
              </a:p>
            </p:txBody>
          </p:sp>
        </mc:Choice>
        <mc:Fallback xmlns="">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Amplitude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coming</a:t>
                </a:r>
                <a:r>
                  <a:rPr lang="fr-FR" sz="2200" dirty="0">
                    <a:effectLst/>
                    <a:latin typeface="Helvetica Neue"/>
                    <a:ea typeface="Helvetica Neue"/>
                    <a:cs typeface="Helvetica Neue"/>
                    <a:sym typeface="Helvetica Neue"/>
                  </a:rPr>
                  <a:t> and </a:t>
                </a:r>
                <a:r>
                  <a:rPr lang="fr-FR" sz="2200" dirty="0" err="1">
                    <a:effectLst/>
                    <a:latin typeface="Helvetica Neue"/>
                    <a:ea typeface="Helvetica Neue"/>
                    <a:cs typeface="Helvetica Neue"/>
                    <a:sym typeface="Helvetica Neue"/>
                  </a:rPr>
                  <a:t>going</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because</a:t>
                </a:r>
                <a:r>
                  <a:rPr lang="fr-FR" sz="2200" dirty="0">
                    <a:effectLst/>
                    <a:latin typeface="Helvetica Neue"/>
                    <a:ea typeface="Helvetica Neue"/>
                    <a:cs typeface="Helvetica Neue"/>
                    <a:sym typeface="Helvetica Neue"/>
                  </a:rPr>
                  <a:t> of the </a:t>
                </a:r>
                <a:r>
                  <a:rPr lang="fr-FR" sz="2200" dirty="0" err="1">
                    <a:effectLst/>
                    <a:latin typeface="Helvetica Neue"/>
                    <a:ea typeface="Helvetica Neue"/>
                    <a:cs typeface="Helvetica Neue"/>
                    <a:sym typeface="Helvetica Neue"/>
                  </a:rPr>
                  <a:t>effects</a:t>
                </a:r>
                <a:r>
                  <a:rPr lang="fr-FR" sz="2200" dirty="0">
                    <a:effectLst/>
                    <a:latin typeface="Helvetica Neue"/>
                    <a:ea typeface="Helvetica Neue"/>
                    <a:cs typeface="Helvetica Neue"/>
                    <a:sym typeface="Helvetica Neue"/>
                  </a:rPr>
                  <a:t> of beats: not </a:t>
                </a:r>
                <a:r>
                  <a:rPr lang="fr-FR" sz="2200" dirty="0" err="1">
                    <a:effectLst/>
                    <a:latin typeface="Helvetica Neue"/>
                    <a:ea typeface="Helvetica Neue"/>
                    <a:cs typeface="Helvetica Neue"/>
                    <a:sym typeface="Helvetica Neue"/>
                  </a:rPr>
                  <a:t>just</a:t>
                </a:r>
                <a:r>
                  <a:rPr lang="fr-FR" sz="2200" dirty="0">
                    <a:effectLst/>
                    <a:latin typeface="Helvetica Neue"/>
                    <a:ea typeface="Helvetica Neue"/>
                    <a:cs typeface="Helvetica Neue"/>
                    <a:sym typeface="Helvetica Neue"/>
                  </a:rPr>
                  <a:t> one single components but </a:t>
                </a:r>
                <a:r>
                  <a:rPr lang="fr-FR" sz="2200" dirty="0" err="1">
                    <a:effectLst/>
                    <a:latin typeface="Helvetica Neue"/>
                    <a:ea typeface="Helvetica Neue"/>
                    <a:cs typeface="Helvetica Neue"/>
                    <a:sym typeface="Helvetica Neue"/>
                  </a:rPr>
                  <a:t>many</a:t>
                </a:r>
                <a:r>
                  <a:rPr lang="fr-FR" sz="2200" dirty="0">
                    <a:effectLst/>
                    <a:latin typeface="Helvetica Neue"/>
                    <a:ea typeface="Helvetica Neue"/>
                    <a:cs typeface="Helvetica Neue"/>
                    <a:sym typeface="Helvetica Neue"/>
                  </a:rPr>
                  <a:t> cf. </a:t>
                </a:r>
                <a:r>
                  <a:rPr lang="fr-FR" sz="2200" dirty="0" err="1">
                    <a:effectLst/>
                    <a:latin typeface="Helvetica Neue"/>
                    <a:ea typeface="Helvetica Neue"/>
                    <a:cs typeface="Helvetica Neue"/>
                    <a:sym typeface="Helvetica Neue"/>
                  </a:rPr>
                  <a:t>different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overtones</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with</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different</a:t>
                </a:r>
                <a:r>
                  <a:rPr lang="fr-FR" sz="2200" dirty="0">
                    <a:effectLst/>
                    <a:latin typeface="Helvetica Neue"/>
                    <a:ea typeface="Helvetica Neue"/>
                    <a:cs typeface="Helvetica Neue"/>
                    <a:sym typeface="Helvetica Neue"/>
                  </a:rPr>
                  <a:t> types of oscillations</a:t>
                </a:r>
              </a:p>
              <a:p>
                <a:endParaRPr lang="fr-FR" dirty="0"/>
              </a:p>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The </a:t>
                </a:r>
                <a:r>
                  <a:rPr lang="fr-FR" sz="2200" dirty="0" err="1">
                    <a:effectLst/>
                    <a:latin typeface="Helvetica Neue"/>
                    <a:ea typeface="Helvetica Neue"/>
                    <a:cs typeface="Helvetica Neue"/>
                    <a:sym typeface="Helvetica Neue"/>
                  </a:rPr>
                  <a:t>strength</a:t>
                </a:r>
                <a:r>
                  <a:rPr lang="fr-FR" sz="2200" dirty="0">
                    <a:effectLst/>
                    <a:latin typeface="Helvetica Neue"/>
                    <a:ea typeface="Helvetica Neue"/>
                    <a:cs typeface="Helvetica Neue"/>
                    <a:sym typeface="Helvetica Neue"/>
                  </a:rPr>
                  <a:t> of the oscillation </a:t>
                </a:r>
                <a:r>
                  <a:rPr lang="fr-FR" sz="2200" dirty="0" err="1">
                    <a:effectLst/>
                    <a:latin typeface="Helvetica Neue"/>
                    <a:ea typeface="Helvetica Neue"/>
                    <a:cs typeface="Helvetica Neue"/>
                    <a:sym typeface="Helvetica Neue"/>
                  </a:rPr>
                  <a:t>follows</a:t>
                </a:r>
                <a:r>
                  <a:rPr lang="fr-FR" sz="2200" dirty="0">
                    <a:effectLst/>
                    <a:latin typeface="Helvetica Neue"/>
                    <a:ea typeface="Helvetica Neue"/>
                    <a:cs typeface="Helvetica Neue"/>
                    <a:sym typeface="Helvetica Neue"/>
                  </a:rPr>
                  <a:t> a </a:t>
                </a:r>
                <a:r>
                  <a:rPr lang="fr-FR" sz="2200" dirty="0" err="1">
                    <a:effectLst/>
                    <a:latin typeface="Helvetica Neue"/>
                    <a:ea typeface="Helvetica Neue"/>
                    <a:cs typeface="Helvetica Neue"/>
                    <a:sym typeface="Helvetica Neue"/>
                  </a:rPr>
                  <a:t>gaussian</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like</a:t>
                </a:r>
                <a:r>
                  <a:rPr lang="fr-FR" sz="2200" dirty="0">
                    <a:effectLst/>
                    <a:latin typeface="Helvetica Neue"/>
                    <a:ea typeface="Helvetica Neue"/>
                    <a:cs typeface="Helvetica Neue"/>
                    <a:sym typeface="Helvetica Neue"/>
                  </a:rPr>
                  <a:t> amplitudes</a:t>
                </a:r>
                <a:endParaRPr lang="fr-FR" dirty="0"/>
              </a:p>
              <a:p>
                <a:endParaRPr lang="fr-FR" dirty="0"/>
              </a:p>
              <a:p>
                <a:r>
                  <a:rPr lang="fr-FR" sz="2200" dirty="0">
                    <a:effectLst/>
                    <a:latin typeface="Helvetica Neue"/>
                    <a:ea typeface="Helvetica Neue"/>
                    <a:cs typeface="Helvetica Neue"/>
                    <a:sym typeface="Helvetica Neue"/>
                  </a:rPr>
                  <a:t> → </a:t>
                </a:r>
                <a:r>
                  <a:rPr lang="fr-FR" sz="2200" dirty="0" err="1">
                    <a:effectLst/>
                    <a:latin typeface="Helvetica Neue"/>
                    <a:ea typeface="Helvetica Neue"/>
                    <a:cs typeface="Helvetica Neue"/>
                    <a:sym typeface="Helvetica Neue"/>
                  </a:rPr>
                  <a:t>frequency</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where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most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prominent</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ar-AE" sz="2400" i="0">
                    <a:solidFill>
                      <a:srgbClr val="000000"/>
                    </a:solidFill>
                    <a:latin typeface="Cambria Math" panose="02040503050406030204" pitchFamily="18" charset="0"/>
                  </a:rPr>
                  <a:t>𝜈_𝑚𝑎𝑥</a:t>
                </a:r>
                <a:r>
                  <a:rPr lang="ar-AE" dirty="0"/>
                  <a:t> </a:t>
                </a:r>
                <a:endParaRPr lang="fr-FR" sz="2200" dirty="0">
                  <a:effectLst/>
                  <a:latin typeface="Helvetica Neue"/>
                  <a:ea typeface="Helvetica Neue"/>
                  <a:cs typeface="Helvetica Neue"/>
                  <a:sym typeface="Helvetica Neue"/>
                </a:endParaRPr>
              </a:p>
              <a:p>
                <a:endParaRPr lang="fr-FR" sz="2200" dirty="0">
                  <a:effectLst/>
                  <a:latin typeface="Helvetica Neue"/>
                  <a:ea typeface="Helvetica Neue"/>
                  <a:cs typeface="Helvetica Neue"/>
                  <a:sym typeface="Helvetica Neue"/>
                </a:endParaRPr>
              </a:p>
              <a:p>
                <a:r>
                  <a:rPr lang="fr-FR" sz="2200" dirty="0">
                    <a:effectLst/>
                    <a:latin typeface="Helvetica Neue"/>
                    <a:ea typeface="Helvetica Neue"/>
                    <a:cs typeface="Helvetica Neue"/>
                    <a:sym typeface="Helvetica Neue"/>
                  </a:rPr>
                  <a:t>→ the spacing </a:t>
                </a:r>
                <a:r>
                  <a:rPr lang="fr-FR" sz="2200" dirty="0" err="1">
                    <a:effectLst/>
                    <a:latin typeface="Helvetica Neue"/>
                    <a:ea typeface="Helvetica Neue"/>
                    <a:cs typeface="Helvetica Neue"/>
                    <a:sym typeface="Helvetica Neue"/>
                  </a:rPr>
                  <a:t>between</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consecutive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overtones</a:t>
                </a:r>
                <a:r>
                  <a:rPr lang="fr-FR" sz="2200" dirty="0">
                    <a:effectLst/>
                    <a:latin typeface="Helvetica Neue"/>
                    <a:ea typeface="Helvetica Neue"/>
                    <a:cs typeface="Helvetica Neue"/>
                    <a:sym typeface="Helvetica Neue"/>
                  </a:rPr>
                  <a:t> of modes of the </a:t>
                </a:r>
                <a:r>
                  <a:rPr lang="fr-FR" sz="2200" dirty="0" err="1">
                    <a:effectLst/>
                    <a:latin typeface="Helvetica Neue"/>
                    <a:ea typeface="Helvetica Neue"/>
                    <a:cs typeface="Helvetica Neue"/>
                    <a:sym typeface="Helvetica Neue"/>
                  </a:rPr>
                  <a:t>same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angular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degree</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is</a:t>
                </a:r>
                <a:r>
                  <a:rPr lang="fr-FR" sz="2200" dirty="0">
                    <a:effectLst/>
                    <a:latin typeface="Helvetica Neue"/>
                    <a:ea typeface="Helvetica Neue"/>
                    <a:cs typeface="Helvetica Neue"/>
                    <a:sym typeface="Helvetica Neue"/>
                  </a:rPr>
                  <a:t> </a:t>
                </a:r>
                <a:r>
                  <a:rPr lang="el-GR" sz="2400" i="0">
                    <a:solidFill>
                      <a:srgbClr val="000000"/>
                    </a:solidFill>
                    <a:latin typeface="Cambria Math" panose="02040503050406030204" pitchFamily="18" charset="0"/>
                  </a:rPr>
                  <a:t>Δ</a:t>
                </a:r>
                <a:r>
                  <a:rPr lang="ar-AE" sz="2400" i="0">
                    <a:solidFill>
                      <a:srgbClr val="000000"/>
                    </a:solidFill>
                    <a:latin typeface="Cambria Math" panose="02040503050406030204" pitchFamily="18" charset="0"/>
                  </a:rPr>
                  <a:t>𝜈_𝑛𝑙</a:t>
                </a:r>
                <a:r>
                  <a:rPr lang="ar-AE" sz="2000" b="1" dirty="0"/>
                  <a:t> </a:t>
                </a:r>
                <a:endParaRPr lang="fr-FR" sz="2000" b="1" dirty="0"/>
              </a:p>
              <a:p>
                <a:endParaRPr lang="fr-FR" sz="2200" dirty="0">
                  <a:effectLst/>
                  <a:latin typeface="Helvetica Neue"/>
                  <a:ea typeface="Helvetica Neue"/>
                  <a:cs typeface="Helvetica Neue"/>
                  <a:sym typeface="Helvetica Neue"/>
                </a:endParaRPr>
              </a:p>
              <a:p>
                <a:r>
                  <a:rPr lang="fr-FR" sz="2200" dirty="0" err="1">
                    <a:effectLst/>
                    <a:latin typeface="Helvetica Neue"/>
                    <a:ea typeface="Helvetica Neue"/>
                    <a:cs typeface="Helvetica Neue"/>
                    <a:sym typeface="Helvetica Neue"/>
                  </a:rPr>
                  <a:t>These</a:t>
                </a:r>
                <a:r>
                  <a:rPr lang="fr-FR" sz="2200" dirty="0">
                    <a:effectLst/>
                    <a:latin typeface="Helvetica Neue"/>
                    <a:ea typeface="Helvetica Neue"/>
                    <a:cs typeface="Helvetica Neue"/>
                    <a:sym typeface="Helvetica Neue"/>
                  </a:rPr>
                  <a:t> carry info about the </a:t>
                </a:r>
                <a:r>
                  <a:rPr lang="fr-FR" sz="2200" dirty="0" err="1">
                    <a:effectLst/>
                    <a:latin typeface="Helvetica Neue"/>
                    <a:ea typeface="Helvetica Neue"/>
                    <a:cs typeface="Helvetica Neue"/>
                    <a:sym typeface="Helvetica Neue"/>
                  </a:rPr>
                  <a:t>fundamental</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of the star. </a:t>
                </a:r>
              </a:p>
              <a:p>
                <a:endParaRPr lang="fr-FR" dirty="0"/>
              </a:p>
            </p:txBody>
          </p:sp>
        </mc:Fallback>
      </mc:AlternateContent>
    </p:spTree>
    <p:extLst>
      <p:ext uri="{BB962C8B-B14F-4D97-AF65-F5344CB8AC3E}">
        <p14:creationId xmlns:p14="http://schemas.microsoft.com/office/powerpoint/2010/main" val="207477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14:m>
                  <m:oMath xmlns:m="http://schemas.openxmlformats.org/officeDocument/2006/math">
                    <m:sSub>
                      <m:sSubPr>
                        <m:ctrlPr>
                          <a:rPr lang="ar-AE" sz="2400" i="1" smtClean="0">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𝜈</m:t>
                        </m:r>
                      </m:e>
                      <m:sub>
                        <m:r>
                          <a:rPr lang="ar-AE" sz="2400" i="1">
                            <a:solidFill>
                              <a:srgbClr val="000000"/>
                            </a:solidFill>
                            <a:latin typeface="Cambria Math" panose="02040503050406030204" pitchFamily="18" charset="0"/>
                          </a:rPr>
                          <m:t>𝑚𝑎𝑥</m:t>
                        </m:r>
                      </m:sub>
                    </m:sSub>
                  </m:oMath>
                </a14:m>
                <a:r>
                  <a:rPr lang="ar-AE" dirty="0"/>
                  <a:t> </a:t>
                </a:r>
                <a:r>
                  <a:rPr lang="fr-FR" sz="2200" dirty="0">
                    <a:effectLst/>
                    <a:latin typeface="Helvetica Neue"/>
                    <a:ea typeface="Helvetica Neue"/>
                    <a:cs typeface="Helvetica Neue"/>
                    <a:sym typeface="Helvetica Neue"/>
                  </a:rPr>
                  <a:t>and </a:t>
                </a:r>
                <a14:m>
                  <m:oMath xmlns:m="http://schemas.openxmlformats.org/officeDocument/2006/math">
                    <m:r>
                      <m:rPr>
                        <m:sty m:val="p"/>
                      </m:rPr>
                      <a:rPr lang="el-GR" sz="2400" i="1" smtClean="0">
                        <a:solidFill>
                          <a:srgbClr val="000000"/>
                        </a:solidFill>
                        <a:latin typeface="Cambria Math" panose="02040503050406030204" pitchFamily="18" charset="0"/>
                      </a:rPr>
                      <m:t>Δ</m:t>
                    </m:r>
                    <m:sSub>
                      <m:sSubPr>
                        <m:ctrlPr>
                          <a:rPr lang="ar-AE" sz="2400" i="1">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𝜈</m:t>
                        </m:r>
                      </m:e>
                      <m:sub>
                        <m:r>
                          <a:rPr lang="ar-AE" sz="2400" i="1">
                            <a:solidFill>
                              <a:srgbClr val="000000"/>
                            </a:solidFill>
                            <a:latin typeface="Cambria Math" panose="02040503050406030204" pitchFamily="18" charset="0"/>
                          </a:rPr>
                          <m:t>𝑛𝑙</m:t>
                        </m:r>
                      </m:sub>
                    </m:sSub>
                  </m:oMath>
                </a14:m>
                <a:r>
                  <a:rPr lang="ar-AE" sz="2000" b="1" dirty="0"/>
                  <a:t> </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depend</a:t>
                </a:r>
                <a:r>
                  <a:rPr lang="fr-FR" sz="2200" dirty="0">
                    <a:effectLst/>
                    <a:latin typeface="Helvetica Neue"/>
                    <a:ea typeface="Helvetica Neue"/>
                    <a:cs typeface="Helvetica Neue"/>
                    <a:sym typeface="Helvetica Neue"/>
                  </a:rPr>
                  <a:t> on </a:t>
                </a:r>
                <a:r>
                  <a:rPr lang="fr-FR" sz="2200" dirty="0" err="1">
                    <a:effectLst/>
                    <a:latin typeface="Helvetica Neue"/>
                    <a:ea typeface="Helvetica Neue"/>
                    <a:cs typeface="Helvetica Neue"/>
                    <a:sym typeface="Helvetica Neue"/>
                  </a:rPr>
                  <a:t>stellar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(cf. </a:t>
                </a:r>
                <a:r>
                  <a:rPr lang="fr-FR" sz="2200" dirty="0" err="1">
                    <a:effectLst/>
                    <a:latin typeface="Helvetica Neue"/>
                    <a:ea typeface="Helvetica Neue"/>
                    <a:cs typeface="Helvetica Neue"/>
                    <a:sym typeface="Helvetica Neue"/>
                  </a:rPr>
                  <a:t>scaling</a:t>
                </a:r>
                <a:r>
                  <a:rPr lang="fr-FR" sz="2200" dirty="0">
                    <a:effectLst/>
                    <a:latin typeface="Helvetica Neue"/>
                    <a:ea typeface="Helvetica Neue"/>
                    <a:cs typeface="Helvetica Neue"/>
                    <a:sym typeface="Helvetica Neue"/>
                  </a:rPr>
                  <a:t> relations)</a:t>
                </a:r>
              </a:p>
              <a:p>
                <a:pPr marL="0" marR="0" lvl="0" indent="0" defTabSz="457200" eaLnBrk="1" fontAlgn="auto" latinLnBrk="0" hangingPunct="1">
                  <a:lnSpc>
                    <a:spcPct val="117999"/>
                  </a:lnSpc>
                  <a:spcBef>
                    <a:spcPts val="0"/>
                  </a:spcBef>
                  <a:spcAft>
                    <a:spcPts val="0"/>
                  </a:spcAft>
                  <a:buClrTx/>
                  <a:buSzTx/>
                  <a:buFontTx/>
                  <a:buNone/>
                  <a:tabLst/>
                  <a:defRPr/>
                </a:pPr>
                <a:endParaRPr lang="fr-FR"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 </a:t>
                </a:r>
              </a:p>
              <a:p>
                <a:endParaRPr lang="fr-FR" dirty="0"/>
              </a:p>
            </p:txBody>
          </p:sp>
        </mc:Choice>
        <mc:Fallback xmlns="">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ar-AE" sz="2400" i="0">
                    <a:solidFill>
                      <a:srgbClr val="000000"/>
                    </a:solidFill>
                    <a:latin typeface="Cambria Math" panose="02040503050406030204" pitchFamily="18" charset="0"/>
                  </a:rPr>
                  <a:t>𝜈_𝑚𝑎𝑥</a:t>
                </a:r>
                <a:r>
                  <a:rPr lang="ar-AE" dirty="0"/>
                  <a:t> </a:t>
                </a:r>
                <a:r>
                  <a:rPr lang="fr-FR" sz="2200" dirty="0">
                    <a:effectLst/>
                    <a:latin typeface="Helvetica Neue"/>
                    <a:ea typeface="Helvetica Neue"/>
                    <a:cs typeface="Helvetica Neue"/>
                    <a:sym typeface="Helvetica Neue"/>
                  </a:rPr>
                  <a:t>and </a:t>
                </a:r>
                <a:r>
                  <a:rPr lang="el-GR" sz="2400" i="0">
                    <a:solidFill>
                      <a:srgbClr val="000000"/>
                    </a:solidFill>
                    <a:latin typeface="Cambria Math" panose="02040503050406030204" pitchFamily="18" charset="0"/>
                  </a:rPr>
                  <a:t>Δ</a:t>
                </a:r>
                <a:r>
                  <a:rPr lang="ar-AE" sz="2400" i="0">
                    <a:solidFill>
                      <a:srgbClr val="000000"/>
                    </a:solidFill>
                    <a:latin typeface="Cambria Math" panose="02040503050406030204" pitchFamily="18" charset="0"/>
                  </a:rPr>
                  <a:t>𝜈_𝑛𝑙</a:t>
                </a:r>
                <a:r>
                  <a:rPr lang="ar-AE" sz="2000" b="1" dirty="0"/>
                  <a:t> </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depend</a:t>
                </a:r>
                <a:r>
                  <a:rPr lang="fr-FR" sz="2200" dirty="0">
                    <a:effectLst/>
                    <a:latin typeface="Helvetica Neue"/>
                    <a:ea typeface="Helvetica Neue"/>
                    <a:cs typeface="Helvetica Neue"/>
                    <a:sym typeface="Helvetica Neue"/>
                  </a:rPr>
                  <a:t> on </a:t>
                </a:r>
                <a:r>
                  <a:rPr lang="fr-FR" sz="2200" dirty="0" err="1">
                    <a:effectLst/>
                    <a:latin typeface="Helvetica Neue"/>
                    <a:ea typeface="Helvetica Neue"/>
                    <a:cs typeface="Helvetica Neue"/>
                    <a:sym typeface="Helvetica Neue"/>
                  </a:rPr>
                  <a:t>stellar</a:t>
                </a:r>
                <a:r>
                  <a:rPr lang="fr-FR" sz="2200" dirty="0">
                    <a:effectLst/>
                    <a:latin typeface="Helvetica Neue"/>
                    <a:ea typeface="Helvetica Neue"/>
                    <a:cs typeface="Helvetica Neue"/>
                    <a:sym typeface="Helvetica Neue"/>
                  </a:rPr>
                  <a:t> </a:t>
                </a:r>
                <a:r>
                  <a:rPr lang="fr-FR" sz="2200" dirty="0" err="1">
                    <a:effectLst/>
                    <a:latin typeface="Helvetica Neue"/>
                    <a:ea typeface="Helvetica Neue"/>
                    <a:cs typeface="Helvetica Neue"/>
                    <a:sym typeface="Helvetica Neue"/>
                  </a:rPr>
                  <a:t>properties</a:t>
                </a:r>
                <a:r>
                  <a:rPr lang="fr-FR" sz="2200" dirty="0">
                    <a:effectLst/>
                    <a:latin typeface="Helvetica Neue"/>
                    <a:ea typeface="Helvetica Neue"/>
                    <a:cs typeface="Helvetica Neue"/>
                    <a:sym typeface="Helvetica Neue"/>
                  </a:rPr>
                  <a:t> (cf. </a:t>
                </a:r>
                <a:r>
                  <a:rPr lang="fr-FR" sz="2200" dirty="0" err="1">
                    <a:effectLst/>
                    <a:latin typeface="Helvetica Neue"/>
                    <a:ea typeface="Helvetica Neue"/>
                    <a:cs typeface="Helvetica Neue"/>
                    <a:sym typeface="Helvetica Neue"/>
                  </a:rPr>
                  <a:t>scaling</a:t>
                </a:r>
                <a:r>
                  <a:rPr lang="fr-FR" sz="2200" dirty="0">
                    <a:effectLst/>
                    <a:latin typeface="Helvetica Neue"/>
                    <a:ea typeface="Helvetica Neue"/>
                    <a:cs typeface="Helvetica Neue"/>
                    <a:sym typeface="Helvetica Neue"/>
                  </a:rPr>
                  <a:t> relations)</a:t>
                </a:r>
              </a:p>
              <a:p>
                <a:pPr marL="0" marR="0" lvl="0" indent="0" defTabSz="457200" eaLnBrk="1" fontAlgn="auto" latinLnBrk="0" hangingPunct="1">
                  <a:lnSpc>
                    <a:spcPct val="117999"/>
                  </a:lnSpc>
                  <a:spcBef>
                    <a:spcPts val="0"/>
                  </a:spcBef>
                  <a:spcAft>
                    <a:spcPts val="0"/>
                  </a:spcAft>
                  <a:buClrTx/>
                  <a:buSzTx/>
                  <a:buFontTx/>
                  <a:buNone/>
                  <a:tabLst/>
                  <a:defRPr/>
                </a:pPr>
                <a:endParaRPr lang="fr-FR"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fr-FR" sz="2200" dirty="0">
                    <a:effectLst/>
                    <a:latin typeface="Helvetica Neue"/>
                    <a:ea typeface="Helvetica Neue"/>
                    <a:cs typeface="Helvetica Neue"/>
                    <a:sym typeface="Helvetica Neue"/>
                  </a:rPr>
                  <a:t>⟶ </a:t>
                </a:r>
              </a:p>
              <a:p>
                <a:endParaRPr lang="fr-FR" dirty="0"/>
              </a:p>
            </p:txBody>
          </p:sp>
        </mc:Fallback>
      </mc:AlternateContent>
    </p:spTree>
    <p:extLst>
      <p:ext uri="{BB962C8B-B14F-4D97-AF65-F5344CB8AC3E}">
        <p14:creationId xmlns:p14="http://schemas.microsoft.com/office/powerpoint/2010/main" val="24344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a:t>For </a:t>
            </a:r>
            <a:r>
              <a:rPr lang="en-GB" sz="2400" dirty="0"/>
              <a:t>current PLATO (P5) selection = 0.42 &lt; </a:t>
            </a:r>
            <a:r>
              <a:rPr lang="en-GB" sz="2400" b="1" dirty="0"/>
              <a:t>B-V </a:t>
            </a:r>
            <a:r>
              <a:rPr lang="en-GB" sz="2400" dirty="0"/>
              <a:t>≤1.38 and </a:t>
            </a:r>
            <a:r>
              <a:rPr lang="en-GB" sz="2400" b="1" dirty="0" err="1"/>
              <a:t>M</a:t>
            </a:r>
            <a:r>
              <a:rPr lang="en-GB" sz="2400" b="1" baseline="-25000" dirty="0" err="1"/>
              <a:t>v</a:t>
            </a:r>
            <a:r>
              <a:rPr lang="en-GB" sz="2400" b="1" baseline="-25000" dirty="0"/>
              <a:t> </a:t>
            </a:r>
            <a:r>
              <a:rPr lang="en-GB" sz="2400" dirty="0"/>
              <a:t>≥ 5(</a:t>
            </a:r>
            <a:r>
              <a:rPr lang="en-GB" sz="2400" b="1" dirty="0"/>
              <a:t>B-V</a:t>
            </a:r>
            <a:r>
              <a:rPr lang="en-GB" sz="2400" dirty="0"/>
              <a:t>)+0.4 AND </a:t>
            </a:r>
            <a:r>
              <a:rPr lang="en-GB" sz="2400" b="1" dirty="0" err="1"/>
              <a:t>M</a:t>
            </a:r>
            <a:r>
              <a:rPr lang="en-GB" sz="2400" b="1" baseline="-25000" dirty="0" err="1"/>
              <a:t>v</a:t>
            </a:r>
            <a:r>
              <a:rPr lang="en-GB" sz="2400" b="1" baseline="-25000" dirty="0"/>
              <a:t> </a:t>
            </a:r>
            <a:r>
              <a:rPr lang="en-GB" sz="2400" dirty="0"/>
              <a:t>&lt; 5(</a:t>
            </a:r>
            <a:r>
              <a:rPr lang="en-GB" sz="2400" b="1" dirty="0"/>
              <a:t>B-V</a:t>
            </a:r>
            <a:r>
              <a:rPr lang="en-GB" sz="2400" dirty="0"/>
              <a:t>)+3.5 ; Dwarf and subgiants F5-K7 Limiting V=13</a:t>
            </a:r>
          </a:p>
          <a:p>
            <a:pPr marL="0" marR="0" lvl="0" indent="0" defTabSz="457200" eaLnBrk="1" fontAlgn="auto" latinLnBrk="0" hangingPunct="1">
              <a:lnSpc>
                <a:spcPct val="117999"/>
              </a:lnSpc>
              <a:spcBef>
                <a:spcPts val="0"/>
              </a:spcBef>
              <a:spcAft>
                <a:spcPts val="0"/>
              </a:spcAft>
              <a:buClrTx/>
              <a:buSzTx/>
              <a:buFontTx/>
              <a:buNone/>
              <a:tabLst/>
              <a:defRPr/>
            </a:pPr>
            <a:endParaRPr lang="en-GB" sz="2400" dirty="0"/>
          </a:p>
          <a:p>
            <a:pPr marL="0" marR="0" lvl="0" indent="0" defTabSz="457200" eaLnBrk="1" fontAlgn="auto" latinLnBrk="0" hangingPunct="1">
              <a:lnSpc>
                <a:spcPct val="117999"/>
              </a:lnSpc>
              <a:spcBef>
                <a:spcPts val="0"/>
              </a:spcBef>
              <a:spcAft>
                <a:spcPts val="0"/>
              </a:spcAft>
              <a:buClrTx/>
              <a:buSzTx/>
              <a:buFontTx/>
              <a:buNone/>
              <a:tabLst/>
              <a:defRPr/>
            </a:pPr>
            <a:r>
              <a:rPr lang="en-GB" sz="2400" dirty="0"/>
              <a:t>For K dwarfs = 3700 K &lt;</a:t>
            </a:r>
            <a:r>
              <a:rPr lang="en-GB" sz="2400" b="1" dirty="0"/>
              <a:t> Temperature </a:t>
            </a:r>
            <a:r>
              <a:rPr lang="en-GB" sz="2400" dirty="0"/>
              <a:t>&lt; 5200 K, </a:t>
            </a:r>
            <a:r>
              <a:rPr lang="en-GB" sz="2400" b="1" dirty="0"/>
              <a:t>Luminosity</a:t>
            </a:r>
            <a:r>
              <a:rPr lang="en-GB" sz="2400" dirty="0"/>
              <a:t> &lt; 0.6 </a:t>
            </a:r>
            <a:r>
              <a:rPr lang="en-GB" sz="2400" dirty="0" err="1"/>
              <a:t>L</a:t>
            </a:r>
            <a:r>
              <a:rPr lang="en-GB" sz="2400" baseline="-25000" dirty="0" err="1"/>
              <a:t>sun</a:t>
            </a:r>
            <a:r>
              <a:rPr lang="en-GB" sz="2400" baseline="-25000" dirty="0"/>
              <a:t> </a:t>
            </a:r>
            <a:r>
              <a:rPr lang="en-GB" sz="2400" dirty="0"/>
              <a:t>, 0.5 </a:t>
            </a:r>
            <a:r>
              <a:rPr lang="en-GB" sz="2400" dirty="0" err="1"/>
              <a:t>M</a:t>
            </a:r>
            <a:r>
              <a:rPr lang="en-GB" sz="2400" baseline="-25000" dirty="0" err="1"/>
              <a:t>sun</a:t>
            </a:r>
            <a:r>
              <a:rPr lang="en-GB" sz="2400" dirty="0"/>
              <a:t> &lt; </a:t>
            </a:r>
            <a:r>
              <a:rPr lang="en-GB" sz="2400" b="1" dirty="0"/>
              <a:t>Mass</a:t>
            </a:r>
            <a:r>
              <a:rPr lang="en-GB" sz="2400" dirty="0"/>
              <a:t> &lt; 0.8 </a:t>
            </a:r>
            <a:r>
              <a:rPr lang="en-GB" sz="2400" dirty="0" err="1"/>
              <a:t>M</a:t>
            </a:r>
            <a:r>
              <a:rPr lang="en-GB" sz="2400" baseline="-25000" dirty="0" err="1"/>
              <a:t>sun</a:t>
            </a:r>
            <a:r>
              <a:rPr lang="en-GB" sz="2400" dirty="0"/>
              <a:t> and between the diagonal lines</a:t>
            </a:r>
            <a:endParaRPr lang="en-GB" sz="2400" baseline="-25000" dirty="0"/>
          </a:p>
          <a:p>
            <a:pPr marL="0" marR="0" lvl="0" indent="0" defTabSz="457200" eaLnBrk="1" fontAlgn="auto" latinLnBrk="0" hangingPunct="1">
              <a:lnSpc>
                <a:spcPct val="117999"/>
              </a:lnSpc>
              <a:spcBef>
                <a:spcPts val="0"/>
              </a:spcBef>
              <a:spcAft>
                <a:spcPts val="0"/>
              </a:spcAft>
              <a:buClrTx/>
              <a:buSzTx/>
              <a:buFontTx/>
              <a:buNone/>
              <a:tabLst/>
              <a:defRPr/>
            </a:pPr>
            <a:endParaRPr lang="en-GB" sz="2400" dirty="0"/>
          </a:p>
          <a:p>
            <a:pPr marL="0" marR="0" lvl="0" indent="0" defTabSz="457200" eaLnBrk="1" fontAlgn="auto" latinLnBrk="0" hangingPunct="1">
              <a:lnSpc>
                <a:spcPct val="117999"/>
              </a:lnSpc>
              <a:spcBef>
                <a:spcPts val="0"/>
              </a:spcBef>
              <a:spcAft>
                <a:spcPts val="0"/>
              </a:spcAft>
              <a:buClrTx/>
              <a:buSzTx/>
              <a:buFontTx/>
              <a:buNone/>
              <a:tabLst/>
              <a:defRPr/>
            </a:pPr>
            <a:r>
              <a:rPr lang="en-GB" sz="2400" dirty="0"/>
              <a:t>For M dwarfs = 2400 K &lt; </a:t>
            </a:r>
            <a:r>
              <a:rPr lang="en-GB" sz="2400" b="1" dirty="0"/>
              <a:t>Temperature</a:t>
            </a:r>
            <a:r>
              <a:rPr lang="en-GB" sz="2400" dirty="0"/>
              <a:t> &lt; 3700 K, </a:t>
            </a:r>
            <a:r>
              <a:rPr lang="en-GB" sz="2400" b="1" dirty="0"/>
              <a:t>Luminosity</a:t>
            </a:r>
            <a:r>
              <a:rPr lang="en-GB" sz="2400" dirty="0"/>
              <a:t> &lt; 0.08 </a:t>
            </a:r>
            <a:r>
              <a:rPr lang="en-GB" sz="2400" dirty="0" err="1"/>
              <a:t>L</a:t>
            </a:r>
            <a:r>
              <a:rPr lang="en-GB" sz="2400" baseline="-25000" dirty="0" err="1"/>
              <a:t>sun</a:t>
            </a:r>
            <a:r>
              <a:rPr lang="en-GB" sz="2400" baseline="-25000" dirty="0"/>
              <a:t> </a:t>
            </a:r>
            <a:r>
              <a:rPr lang="en-GB" sz="2400" dirty="0"/>
              <a:t>, </a:t>
            </a:r>
            <a:r>
              <a:rPr lang="en-GB" sz="2400" b="1" dirty="0"/>
              <a:t>Mass</a:t>
            </a:r>
            <a:r>
              <a:rPr lang="en-GB" sz="2400" dirty="0"/>
              <a:t> &lt; 0.6 </a:t>
            </a:r>
            <a:r>
              <a:rPr lang="en-GB" sz="2400" dirty="0" err="1"/>
              <a:t>M</a:t>
            </a:r>
            <a:r>
              <a:rPr lang="en-GB" sz="2400" baseline="-25000" dirty="0" err="1"/>
              <a:t>sun</a:t>
            </a:r>
            <a:r>
              <a:rPr lang="en-GB" sz="2400" dirty="0"/>
              <a:t> and between the diagonal lines</a:t>
            </a:r>
          </a:p>
          <a:p>
            <a:pPr marL="0" marR="0" lvl="0" indent="0" defTabSz="457200" eaLnBrk="1" fontAlgn="auto" latinLnBrk="0" hangingPunct="1">
              <a:lnSpc>
                <a:spcPct val="117999"/>
              </a:lnSpc>
              <a:spcBef>
                <a:spcPts val="0"/>
              </a:spcBef>
              <a:spcAft>
                <a:spcPts val="0"/>
              </a:spcAft>
              <a:buClrTx/>
              <a:buSzTx/>
              <a:buFontTx/>
              <a:buNone/>
              <a:tabLst/>
              <a:defRPr/>
            </a:pPr>
            <a:endParaRPr lang="en-GB" sz="2400" dirty="0"/>
          </a:p>
          <a:p>
            <a:pPr marL="0" marR="0" lvl="0" indent="0" defTabSz="457200" eaLnBrk="1" fontAlgn="auto" latinLnBrk="0" hangingPunct="1">
              <a:lnSpc>
                <a:spcPct val="117999"/>
              </a:lnSpc>
              <a:spcBef>
                <a:spcPts val="0"/>
              </a:spcBef>
              <a:spcAft>
                <a:spcPts val="0"/>
              </a:spcAft>
              <a:buClrTx/>
              <a:buSzTx/>
              <a:buFontTx/>
              <a:buNone/>
              <a:tabLst/>
              <a:defRPr/>
            </a:pPr>
            <a:r>
              <a:rPr lang="en-GB" dirty="0"/>
              <a:t>As M and K dwarfs live the longest due to their low mass, they have the highest population, but because of the limiting magnitude of 13, they are generally too dim to observe oscillations. </a:t>
            </a:r>
          </a:p>
          <a:p>
            <a:pPr marL="0" marR="0" lvl="0" indent="0" defTabSz="457200" eaLnBrk="1" fontAlgn="auto" latinLnBrk="0" hangingPunct="1">
              <a:lnSpc>
                <a:spcPct val="117999"/>
              </a:lnSpc>
              <a:spcBef>
                <a:spcPts val="0"/>
              </a:spcBef>
              <a:spcAft>
                <a:spcPts val="0"/>
              </a:spcAft>
              <a:buClrTx/>
              <a:buSzTx/>
              <a:buFontTx/>
              <a:buNone/>
              <a:tabLst/>
              <a:defRPr/>
            </a:pPr>
            <a:endParaRPr lang="en-GB" dirty="0"/>
          </a:p>
          <a:p>
            <a:pPr marL="0" marR="0" lvl="0" indent="0" defTabSz="457200" eaLnBrk="1" fontAlgn="auto" latinLnBrk="0" hangingPunct="1">
              <a:lnSpc>
                <a:spcPct val="117999"/>
              </a:lnSpc>
              <a:spcBef>
                <a:spcPts val="0"/>
              </a:spcBef>
              <a:spcAft>
                <a:spcPts val="0"/>
              </a:spcAft>
              <a:buClrTx/>
              <a:buSzTx/>
              <a:buFontTx/>
              <a:buNone/>
              <a:tabLst/>
              <a:defRPr/>
            </a:pPr>
            <a:r>
              <a:rPr lang="en-GB" dirty="0"/>
              <a:t>This shows that we have worked upwards from brightest to dimmer stars to include. </a:t>
            </a:r>
          </a:p>
          <a:p>
            <a:endParaRPr lang="fr-FR" dirty="0"/>
          </a:p>
        </p:txBody>
      </p:sp>
    </p:spTree>
    <p:extLst>
      <p:ext uri="{BB962C8B-B14F-4D97-AF65-F5344CB8AC3E}">
        <p14:creationId xmlns:p14="http://schemas.microsoft.com/office/powerpoint/2010/main" val="68381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2200" b="0" i="0" u="none" strike="noStrike" dirty="0">
                <a:effectLst/>
                <a:latin typeface="Helvetica Neue"/>
                <a:ea typeface="Helvetica Neue"/>
                <a:cs typeface="Helvetica Neue"/>
                <a:sym typeface="Helvetica Neue"/>
              </a:rPr>
              <a:t>The trend shows </a:t>
            </a:r>
            <a:r>
              <a:rPr lang="fr-FR" sz="2200" b="0" i="0" u="none" strike="noStrike" dirty="0" err="1">
                <a:effectLst/>
                <a:latin typeface="Helvetica Neue"/>
                <a:ea typeface="Helvetica Neue"/>
                <a:cs typeface="Helvetica Neue"/>
                <a:sym typeface="Helvetica Neue"/>
              </a:rPr>
              <a:t>that</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with</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decreasing</a:t>
            </a:r>
            <a:r>
              <a:rPr lang="fr-FR" sz="2200" b="0" i="0" u="none" strike="noStrike" dirty="0">
                <a:effectLst/>
                <a:latin typeface="Helvetica Neue"/>
                <a:ea typeface="Helvetica Neue"/>
                <a:cs typeface="Helvetica Neue"/>
                <a:sym typeface="Helvetica Neue"/>
              </a:rPr>
              <a:t> temp. epsilon </a:t>
            </a:r>
            <a:r>
              <a:rPr lang="fr-FR" sz="2200" b="0" i="0" u="none" strike="noStrike" dirty="0" err="1">
                <a:effectLst/>
                <a:latin typeface="Helvetica Neue"/>
                <a:ea typeface="Helvetica Neue"/>
                <a:cs typeface="Helvetica Neue"/>
                <a:sym typeface="Helvetica Neue"/>
              </a:rPr>
              <a:t>flattens</a:t>
            </a:r>
            <a:r>
              <a:rPr lang="fr-FR" sz="2200" b="0" i="0" u="none" strike="noStrike" dirty="0">
                <a:effectLst/>
                <a:latin typeface="Helvetica Neue"/>
                <a:ea typeface="Helvetica Neue"/>
                <a:cs typeface="Helvetica Neue"/>
                <a:sym typeface="Helvetica Neue"/>
              </a:rPr>
              <a:t> to a more constant value. This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seen</a:t>
            </a:r>
            <a:r>
              <a:rPr lang="fr-FR" sz="2200" b="0" i="0" u="none" strike="noStrike" dirty="0">
                <a:effectLst/>
                <a:latin typeface="Helvetica Neue"/>
                <a:ea typeface="Helvetica Neue"/>
                <a:cs typeface="Helvetica Neue"/>
                <a:sym typeface="Helvetica Neue"/>
              </a:rPr>
              <a:t> (more </a:t>
            </a:r>
            <a:r>
              <a:rPr lang="fr-FR" sz="2200" b="0" i="0" u="none" strike="noStrike" dirty="0" err="1">
                <a:effectLst/>
                <a:latin typeface="Helvetica Neue"/>
                <a:ea typeface="Helvetica Neue"/>
                <a:cs typeface="Helvetica Neue"/>
                <a:sym typeface="Helvetica Neue"/>
              </a:rPr>
              <a:t>clearly</a:t>
            </a:r>
            <a:r>
              <a:rPr lang="fr-FR" sz="2200" b="0" i="0" u="none" strike="noStrike" dirty="0">
                <a:effectLst/>
                <a:latin typeface="Helvetica Neue"/>
                <a:ea typeface="Helvetica Neue"/>
                <a:cs typeface="Helvetica Neue"/>
                <a:sym typeface="Helvetica Neue"/>
              </a:rPr>
              <a:t>) in </a:t>
            </a:r>
            <a:r>
              <a:rPr lang="el-GR" sz="2200" b="0" i="0" u="none" strike="noStrike" dirty="0">
                <a:effectLst/>
                <a:latin typeface="Helvetica Neue"/>
                <a:ea typeface="Helvetica Neue"/>
                <a:cs typeface="Helvetica Neue"/>
                <a:sym typeface="Helvetica Neue"/>
              </a:rPr>
              <a:t>ε-</a:t>
            </a:r>
            <a:r>
              <a:rPr lang="fr-FR" sz="2200" b="0" i="0" u="none" strike="noStrike" dirty="0" err="1">
                <a:effectLst/>
                <a:latin typeface="Helvetica Neue"/>
                <a:ea typeface="Helvetica Neue"/>
                <a:cs typeface="Helvetica Neue"/>
                <a:sym typeface="Helvetica Neue"/>
              </a:rPr>
              <a:t>diagrams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from</a:t>
            </a:r>
            <a:r>
              <a:rPr lang="fr-FR" sz="2200" b="0" i="0" u="none" strike="noStrike" dirty="0">
                <a:effectLst/>
                <a:latin typeface="Helvetica Neue"/>
                <a:ea typeface="Helvetica Neue"/>
                <a:cs typeface="Helvetica Neue"/>
                <a:sym typeface="Helvetica Neue"/>
              </a:rPr>
              <a:t> White 2012 in the report, </a:t>
            </a:r>
            <a:r>
              <a:rPr lang="fr-FR" sz="2200" b="0" i="0" u="none" strike="noStrike" dirty="0" err="1">
                <a:effectLst/>
                <a:latin typeface="Helvetica Neue"/>
                <a:ea typeface="Helvetica Neue"/>
                <a:cs typeface="Helvetica Neue"/>
                <a:sym typeface="Helvetica Neue"/>
              </a:rPr>
              <a:t>which</a:t>
            </a:r>
            <a:r>
              <a:rPr lang="fr-FR" sz="2200" b="0" i="0" u="none" strike="noStrike" dirty="0">
                <a:effectLst/>
                <a:latin typeface="Helvetica Neue"/>
                <a:ea typeface="Helvetica Neue"/>
                <a:cs typeface="Helvetica Neue"/>
                <a:sym typeface="Helvetica Neue"/>
              </a:rPr>
              <a:t> show how, for </a:t>
            </a:r>
            <a:r>
              <a:rPr lang="fr-FR" sz="2200" b="0" i="0" u="none" strike="noStrike" dirty="0" err="1">
                <a:effectLst/>
                <a:latin typeface="Helvetica Neue"/>
                <a:ea typeface="Helvetica Neue"/>
                <a:cs typeface="Helvetica Neue"/>
                <a:sym typeface="Helvetica Neue"/>
              </a:rPr>
              <a:t>growing</a:t>
            </a:r>
            <a:r>
              <a:rPr lang="fr-FR" sz="2200" b="0" i="0" u="none" strike="noStrike" dirty="0">
                <a:effectLst/>
                <a:latin typeface="Helvetica Neue"/>
                <a:ea typeface="Helvetica Neue"/>
                <a:cs typeface="Helvetica Neue"/>
                <a:sym typeface="Helvetica Neue"/>
              </a:rPr>
              <a:t> </a:t>
            </a:r>
            <a:r>
              <a:rPr lang="el-GR" sz="2200" b="0" i="0" u="none" strike="noStrike" dirty="0">
                <a:effectLst/>
                <a:latin typeface="Helvetica Neue"/>
                <a:ea typeface="Helvetica Neue"/>
                <a:cs typeface="Helvetica Neue"/>
                <a:sym typeface="Helvetica Neue"/>
              </a:rPr>
              <a:t>Δ𝜈, </a:t>
            </a:r>
            <a:r>
              <a:rPr lang="fr-FR" sz="2200" b="0" i="0" u="none" strike="noStrike" dirty="0">
                <a:effectLst/>
                <a:latin typeface="Helvetica Neue"/>
                <a:ea typeface="Helvetica Neue"/>
                <a:cs typeface="Helvetica Neue"/>
                <a:sym typeface="Helvetica Neue"/>
              </a:rPr>
              <a:t>isochrone </a:t>
            </a:r>
            <a:r>
              <a:rPr lang="fr-FR" sz="2200" b="0" i="0" u="none" strike="noStrike" dirty="0" err="1">
                <a:effectLst/>
                <a:latin typeface="Helvetica Neue"/>
                <a:ea typeface="Helvetica Neue"/>
                <a:cs typeface="Helvetica Neue"/>
                <a:sym typeface="Helvetica Neue"/>
              </a:rPr>
              <a:t>tracks</a:t>
            </a:r>
            <a:r>
              <a:rPr lang="fr-FR" sz="2200" b="0" i="0" u="none" strike="noStrike" dirty="0">
                <a:effectLst/>
                <a:latin typeface="Helvetica Neue"/>
                <a:ea typeface="Helvetica Neue"/>
                <a:cs typeface="Helvetica Neue"/>
                <a:sym typeface="Helvetica Neue"/>
              </a:rPr>
              <a:t> of epsilon </a:t>
            </a:r>
            <a:r>
              <a:rPr lang="fr-FR" sz="2200" b="0" i="0" u="none" strike="noStrike" dirty="0" err="1">
                <a:effectLst/>
                <a:latin typeface="Helvetica Neue"/>
                <a:ea typeface="Helvetica Neue"/>
                <a:cs typeface="Helvetica Neue"/>
                <a:sym typeface="Helvetica Neue"/>
              </a:rPr>
              <a:t>flatten</a:t>
            </a:r>
            <a:r>
              <a:rPr lang="fr-FR" sz="2200" b="0" i="0" u="none" strike="noStrike" dirty="0">
                <a:effectLst/>
                <a:latin typeface="Helvetica Neue"/>
                <a:ea typeface="Helvetica Neue"/>
                <a:cs typeface="Helvetica Neue"/>
                <a:sym typeface="Helvetica Neue"/>
              </a:rPr>
              <a:t> out. </a:t>
            </a:r>
            <a:endParaRPr lang="fr-FR" b="0" dirty="0">
              <a:effectLst/>
            </a:endParaRPr>
          </a:p>
          <a:p>
            <a:pPr rtl="0"/>
            <a:r>
              <a:rPr lang="fr-FR" sz="2200" b="0" i="0" u="none" strike="noStrike" dirty="0">
                <a:effectLst/>
                <a:latin typeface="Helvetica Neue"/>
                <a:ea typeface="Helvetica Neue"/>
                <a:cs typeface="Helvetica Neue"/>
                <a:sym typeface="Helvetica Neue"/>
              </a:rPr>
              <a:t>(</a:t>
            </a:r>
            <a:r>
              <a:rPr lang="fr-FR" sz="2200" b="0" i="0" u="none" strike="noStrike" dirty="0" err="1">
                <a:effectLst/>
                <a:latin typeface="Helvetica Neue"/>
                <a:ea typeface="Helvetica Neue"/>
                <a:cs typeface="Helvetica Neue"/>
                <a:sym typeface="Helvetica Neue"/>
              </a:rPr>
              <a:t>Increasing</a:t>
            </a:r>
            <a:r>
              <a:rPr lang="fr-FR" sz="2200" b="0" i="0" u="none" strike="noStrike" dirty="0">
                <a:effectLst/>
                <a:latin typeface="Helvetica Neue"/>
                <a:ea typeface="Helvetica Neue"/>
                <a:cs typeface="Helvetica Neue"/>
                <a:sym typeface="Helvetica Neue"/>
              </a:rPr>
              <a:t> </a:t>
            </a:r>
            <a:r>
              <a:rPr lang="el-GR" sz="2200" b="0" i="0" u="none" strike="noStrike" dirty="0">
                <a:effectLst/>
                <a:latin typeface="Helvetica Neue"/>
                <a:ea typeface="Helvetica Neue"/>
                <a:cs typeface="Helvetica Neue"/>
                <a:sym typeface="Helvetica Neue"/>
              </a:rPr>
              <a:t>Δ𝜈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equivalent</a:t>
            </a:r>
            <a:r>
              <a:rPr lang="fr-FR" sz="2200" b="0" i="0" u="none" strike="noStrike" dirty="0">
                <a:effectLst/>
                <a:latin typeface="Helvetica Neue"/>
                <a:ea typeface="Helvetica Neue"/>
                <a:cs typeface="Helvetica Neue"/>
                <a:sym typeface="Helvetica Neue"/>
              </a:rPr>
              <a:t> to </a:t>
            </a:r>
            <a:r>
              <a:rPr lang="fr-FR" sz="2200" b="0" i="0" u="none" strike="noStrike" dirty="0" err="1">
                <a:effectLst/>
                <a:latin typeface="Helvetica Neue"/>
                <a:ea typeface="Helvetica Neue"/>
                <a:cs typeface="Helvetica Neue"/>
                <a:sym typeface="Helvetica Neue"/>
              </a:rPr>
              <a:t>decreasing</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a:t>
            </a:r>
            <a:r>
              <a:rPr lang="fr-FR" sz="2200" b="0" i="0" u="none" strike="noStrike" dirty="0">
                <a:effectLst/>
                <a:latin typeface="Helvetica Neue"/>
                <a:ea typeface="Helvetica Neue"/>
                <a:cs typeface="Helvetica Neue"/>
                <a:sym typeface="Helvetica Neue"/>
              </a:rPr>
              <a:t> for MS stars as </a:t>
            </a:r>
            <a:r>
              <a:rPr lang="fr-FR" sz="2200" b="0" i="0" u="none" strike="noStrike" dirty="0" err="1">
                <a:effectLst/>
                <a:latin typeface="Helvetica Neue"/>
                <a:ea typeface="Helvetica Neue"/>
                <a:cs typeface="Helvetica Neue"/>
                <a:sym typeface="Helvetica Neue"/>
              </a:rPr>
              <a:t>both</a:t>
            </a:r>
            <a:r>
              <a:rPr lang="fr-FR" sz="2200" b="0" i="0" u="none" strike="noStrike" dirty="0">
                <a:effectLst/>
                <a:latin typeface="Helvetica Neue"/>
                <a:ea typeface="Helvetica Neue"/>
                <a:cs typeface="Helvetica Neue"/>
                <a:sym typeface="Helvetica Neue"/>
              </a:rPr>
              <a:t> relate to </a:t>
            </a:r>
            <a:r>
              <a:rPr lang="fr-FR" sz="2200" b="0" i="0" u="none" strike="noStrike" dirty="0" err="1">
                <a:effectLst/>
                <a:latin typeface="Helvetica Neue"/>
                <a:ea typeface="Helvetica Neue"/>
                <a:cs typeface="Helvetica Neue"/>
                <a:sym typeface="Helvetica Neue"/>
              </a:rPr>
              <a:t>root</a:t>
            </a:r>
            <a:r>
              <a:rPr lang="fr-FR" sz="2200" b="0" i="0" u="none" strike="noStrike" dirty="0">
                <a:effectLst/>
                <a:latin typeface="Helvetica Neue"/>
                <a:ea typeface="Helvetica Neue"/>
                <a:cs typeface="Helvetica Neue"/>
                <a:sym typeface="Helvetica Neue"/>
              </a:rPr>
              <a:t> of </a:t>
            </a:r>
            <a:r>
              <a:rPr lang="fr-FR" sz="2200" b="0" i="0" u="none" strike="noStrike" dirty="0" err="1">
                <a:effectLst/>
                <a:latin typeface="Helvetica Neue"/>
                <a:ea typeface="Helvetica Neue"/>
                <a:cs typeface="Helvetica Neue"/>
                <a:sym typeface="Helvetica Neue"/>
              </a:rPr>
              <a:t>mean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density</a:t>
            </a:r>
            <a:r>
              <a:rPr lang="fr-FR" sz="2200" b="0" i="0" u="none" strike="noStrike" dirty="0">
                <a:effectLst/>
                <a:latin typeface="Helvetica Neue"/>
                <a:ea typeface="Helvetica Neue"/>
                <a:cs typeface="Helvetica Neue"/>
                <a:sym typeface="Helvetica Neue"/>
              </a:rPr>
              <a:t>.)</a:t>
            </a:r>
          </a:p>
          <a:p>
            <a:pPr rtl="0"/>
            <a:endParaRPr lang="fr-FR" b="0" dirty="0">
              <a:effectLst/>
            </a:endParaRPr>
          </a:p>
          <a:p>
            <a:pPr rtl="0"/>
            <a:r>
              <a:rPr lang="fr-FR" sz="2200" b="0" i="0" u="none" strike="noStrike" dirty="0" err="1">
                <a:effectLst/>
                <a:latin typeface="Helvetica Neue"/>
                <a:ea typeface="Helvetica Neue"/>
                <a:cs typeface="Helvetica Neue"/>
                <a:sym typeface="Helvetica Neue"/>
              </a:rPr>
              <a:t>Therefore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we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used</a:t>
            </a:r>
            <a:r>
              <a:rPr lang="fr-FR" sz="2200" b="0" i="0" u="none" strike="noStrike" dirty="0">
                <a:effectLst/>
                <a:latin typeface="Helvetica Neue"/>
                <a:ea typeface="Helvetica Neue"/>
                <a:cs typeface="Helvetica Neue"/>
                <a:sym typeface="Helvetica Neue"/>
              </a:rPr>
              <a:t> a constant value for epsilon, </a:t>
            </a:r>
            <a:r>
              <a:rPr lang="el-GR" sz="2200" b="0" i="0" u="none" strike="noStrike" dirty="0">
                <a:effectLst/>
                <a:latin typeface="Helvetica Neue"/>
                <a:ea typeface="Helvetica Neue"/>
                <a:cs typeface="Helvetica Neue"/>
                <a:sym typeface="Helvetica Neue"/>
              </a:rPr>
              <a:t>ε = 1.4426, </a:t>
            </a:r>
            <a:r>
              <a:rPr lang="fr-FR" sz="2200" b="0" i="0" u="none" strike="noStrike" dirty="0">
                <a:effectLst/>
                <a:latin typeface="Helvetica Neue"/>
                <a:ea typeface="Helvetica Neue"/>
                <a:cs typeface="Helvetica Neue"/>
                <a:sym typeface="Helvetica Neue"/>
              </a:rPr>
              <a:t>by </a:t>
            </a:r>
            <a:r>
              <a:rPr lang="fr-FR" sz="2200" b="0" i="0" u="none" strike="noStrike" dirty="0" err="1">
                <a:effectLst/>
                <a:latin typeface="Helvetica Neue"/>
                <a:ea typeface="Helvetica Neue"/>
                <a:cs typeface="Helvetica Neue"/>
                <a:sym typeface="Helvetica Neue"/>
              </a:rPr>
              <a:t>taking</a:t>
            </a:r>
            <a:r>
              <a:rPr lang="fr-FR" sz="2200" b="0" i="0" u="none" strike="noStrike" dirty="0">
                <a:effectLst/>
                <a:latin typeface="Helvetica Neue"/>
                <a:ea typeface="Helvetica Neue"/>
                <a:cs typeface="Helvetica Neue"/>
                <a:sym typeface="Helvetica Neue"/>
              </a:rPr>
              <a:t> the </a:t>
            </a:r>
            <a:r>
              <a:rPr lang="fr-FR" sz="2200" b="0" i="0" u="none" strike="noStrike" dirty="0" err="1">
                <a:effectLst/>
                <a:latin typeface="Helvetica Neue"/>
                <a:ea typeface="Helvetica Neue"/>
                <a:cs typeface="Helvetica Neue"/>
                <a:sym typeface="Helvetica Neue"/>
              </a:rPr>
              <a:t>average</a:t>
            </a:r>
            <a:r>
              <a:rPr lang="fr-FR" sz="2200" b="0" i="0" u="none" strike="noStrike" dirty="0">
                <a:effectLst/>
                <a:latin typeface="Helvetica Neue"/>
                <a:ea typeface="Helvetica Neue"/>
                <a:cs typeface="Helvetica Neue"/>
                <a:sym typeface="Helvetica Neue"/>
              </a:rPr>
              <a:t> of epsilon values for all stars </a:t>
            </a:r>
            <a:r>
              <a:rPr lang="fr-FR" sz="2200" b="0" i="0" u="none" strike="noStrike" dirty="0" err="1">
                <a:effectLst/>
                <a:latin typeface="Helvetica Neue"/>
                <a:ea typeface="Helvetica Neue"/>
                <a:cs typeface="Helvetica Neue"/>
                <a:sym typeface="Helvetica Neue"/>
              </a:rPr>
              <a:t>below</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a:t>
            </a:r>
            <a:r>
              <a:rPr lang="fr-FR" sz="2200" b="0" i="0" u="none" strike="noStrike" dirty="0">
                <a:effectLst/>
                <a:latin typeface="Helvetica Neue"/>
                <a:ea typeface="Helvetica Neue"/>
                <a:cs typeface="Helvetica Neue"/>
                <a:sym typeface="Helvetica Neue"/>
              </a:rPr>
              <a:t>=5250K (~</a:t>
            </a:r>
            <a:r>
              <a:rPr lang="fr-FR" sz="2200" b="0" i="0" u="none" strike="noStrike" dirty="0" err="1">
                <a:effectLst/>
                <a:latin typeface="Helvetica Neue"/>
                <a:ea typeface="Helvetica Neue"/>
                <a:cs typeface="Helvetica Neue"/>
                <a:sym typeface="Helvetica Neue"/>
              </a:rPr>
              <a:t>where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brightest</a:t>
            </a:r>
            <a:r>
              <a:rPr lang="fr-FR" sz="2200" b="0" i="0" u="none" strike="noStrike" dirty="0">
                <a:effectLst/>
                <a:latin typeface="Helvetica Neue"/>
                <a:ea typeface="Helvetica Neue"/>
                <a:cs typeface="Helvetica Neue"/>
                <a:sym typeface="Helvetica Neue"/>
              </a:rPr>
              <a:t> K </a:t>
            </a:r>
            <a:r>
              <a:rPr lang="fr-FR" sz="2200" b="0" i="0" u="none" strike="noStrike" dirty="0" err="1">
                <a:effectLst/>
                <a:latin typeface="Helvetica Neue"/>
                <a:ea typeface="Helvetica Neue"/>
                <a:cs typeface="Helvetica Neue"/>
                <a:sym typeface="Helvetica Neue"/>
              </a:rPr>
              <a:t>dwarfs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begin</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accounting</a:t>
            </a:r>
            <a:r>
              <a:rPr lang="fr-FR" sz="2200" b="0" i="0" u="none" strike="noStrike" dirty="0">
                <a:effectLst/>
                <a:latin typeface="Helvetica Neue"/>
                <a:ea typeface="Helvetica Neue"/>
                <a:cs typeface="Helvetica Neue"/>
                <a:sym typeface="Helvetica Neue"/>
              </a:rPr>
              <a:t> for </a:t>
            </a:r>
            <a:r>
              <a:rPr lang="fr-FR" sz="2200" b="0" i="0" u="none" strike="noStrike" dirty="0" err="1">
                <a:effectLst/>
                <a:latin typeface="Helvetica Neue"/>
                <a:ea typeface="Helvetica Neue"/>
                <a:cs typeface="Helvetica Neue"/>
                <a:sym typeface="Helvetica Neue"/>
              </a:rPr>
              <a:t>uncertainty</a:t>
            </a:r>
            <a:r>
              <a:rPr lang="fr-FR" sz="2200" b="0" i="0" u="none" strike="noStrike" dirty="0">
                <a:effectLst/>
                <a:latin typeface="Helvetica Neue"/>
                <a:ea typeface="Helvetica Neue"/>
                <a:cs typeface="Helvetica Neue"/>
                <a:sym typeface="Helvetica Neue"/>
              </a:rPr>
              <a:t>). Blue line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temperature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cutoff</a:t>
            </a:r>
            <a:r>
              <a:rPr lang="fr-FR" sz="2200" b="0" i="0" u="none" strike="noStrike" dirty="0">
                <a:effectLst/>
                <a:latin typeface="Helvetica Neue"/>
                <a:ea typeface="Helvetica Neue"/>
                <a:cs typeface="Helvetica Neue"/>
                <a:sym typeface="Helvetica Neue"/>
              </a:rPr>
              <a:t>, red line </a:t>
            </a:r>
            <a:r>
              <a:rPr lang="fr-FR" sz="2200" b="0" i="0" u="none" strike="noStrike" dirty="0" err="1">
                <a:effectLst/>
                <a:latin typeface="Helvetica Neue"/>
                <a:ea typeface="Helvetica Neue"/>
                <a:cs typeface="Helvetica Neue"/>
                <a:sym typeface="Helvetica Neue"/>
              </a:rPr>
              <a:t>is</a:t>
            </a:r>
            <a:r>
              <a:rPr lang="fr-FR" sz="2200" b="0" i="0" u="none" strike="noStrike" dirty="0">
                <a:effectLst/>
                <a:latin typeface="Helvetica Neue"/>
                <a:ea typeface="Helvetica Neue"/>
                <a:cs typeface="Helvetica Neue"/>
                <a:sym typeface="Helvetica Neue"/>
              </a:rPr>
              <a:t> the </a:t>
            </a:r>
            <a:r>
              <a:rPr lang="fr-FR" sz="2200" b="0" i="0" u="none" strike="noStrike" dirty="0" err="1">
                <a:effectLst/>
                <a:latin typeface="Helvetica Neue"/>
                <a:ea typeface="Helvetica Neue"/>
                <a:cs typeface="Helvetica Neue"/>
                <a:sym typeface="Helvetica Neue"/>
              </a:rPr>
              <a:t>average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we</a:t>
            </a:r>
            <a:r>
              <a:rPr lang="fr-FR" sz="2200" b="0" i="0" u="none" strike="noStrike" dirty="0">
                <a:effectLst/>
                <a:latin typeface="Helvetica Neue"/>
                <a:ea typeface="Helvetica Neue"/>
                <a:cs typeface="Helvetica Neue"/>
                <a:sym typeface="Helvetica Neue"/>
              </a:rPr>
              <a:t> </a:t>
            </a:r>
            <a:r>
              <a:rPr lang="fr-FR" sz="2200" b="0" i="0" u="none" strike="noStrike" dirty="0" err="1">
                <a:effectLst/>
                <a:latin typeface="Helvetica Neue"/>
                <a:ea typeface="Helvetica Neue"/>
                <a:cs typeface="Helvetica Neue"/>
                <a:sym typeface="Helvetica Neue"/>
              </a:rPr>
              <a:t>took</a:t>
            </a:r>
            <a:r>
              <a:rPr lang="fr-FR" sz="2200" b="0" i="0" u="none" strike="noStrike" dirty="0">
                <a:effectLst/>
                <a:latin typeface="Helvetica Neue"/>
                <a:ea typeface="Helvetica Neue"/>
                <a:cs typeface="Helvetica Neue"/>
                <a:sym typeface="Helvetica Neue"/>
              </a:rPr>
              <a:t>.</a:t>
            </a:r>
            <a:endParaRPr lang="fr-FR" b="0" dirty="0">
              <a:effectLst/>
            </a:endParaRPr>
          </a:p>
          <a:p>
            <a:br>
              <a:rPr lang="fr-FR" dirty="0"/>
            </a:br>
            <a:endParaRPr lang="fr-FR" dirty="0"/>
          </a:p>
        </p:txBody>
      </p:sp>
    </p:spTree>
    <p:extLst>
      <p:ext uri="{BB962C8B-B14F-4D97-AF65-F5344CB8AC3E}">
        <p14:creationId xmlns:p14="http://schemas.microsoft.com/office/powerpoint/2010/main" val="91451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1270000" y="1638300"/>
            <a:ext cx="10464800" cy="3302000"/>
          </a:xfrm>
          <a:prstGeom prst="rect">
            <a:avLst/>
          </a:prstGeom>
        </p:spPr>
        <p:txBody>
          <a:bodyPr anchor="b"/>
          <a:lstStyle/>
          <a:p>
            <a:r>
              <a:t>Texte du titre</a:t>
            </a:r>
          </a:p>
        </p:txBody>
      </p:sp>
      <p:sp>
        <p:nvSpPr>
          <p:cNvPr id="12" name="Texte niveau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3" name="-Gilles Allain"/>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-Gilles Allain</a:t>
            </a:r>
          </a:p>
        </p:txBody>
      </p:sp>
      <p:sp>
        <p:nvSpPr>
          <p:cNvPr id="94" name="« Saisissez une citation ici. »"/>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 Saisissez une citation ici. » </a:t>
            </a:r>
          </a:p>
        </p:txBody>
      </p:sp>
      <p:sp>
        <p:nvSpPr>
          <p:cNvPr id="9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exte du titre"/>
          <p:cNvSpPr txBox="1">
            <a:spLocks noGrp="1"/>
          </p:cNvSpPr>
          <p:nvPr>
            <p:ph type="title"/>
          </p:nvPr>
        </p:nvSpPr>
        <p:spPr>
          <a:xfrm>
            <a:off x="1270000" y="6718300"/>
            <a:ext cx="10464800" cy="1422400"/>
          </a:xfrm>
          <a:prstGeom prst="rect">
            <a:avLst/>
          </a:prstGeom>
        </p:spPr>
        <p:txBody>
          <a:bodyPr anchor="b"/>
          <a:lstStyle/>
          <a:p>
            <a:r>
              <a:t>Texte du titre</a:t>
            </a:r>
          </a:p>
        </p:txBody>
      </p:sp>
      <p:sp>
        <p:nvSpPr>
          <p:cNvPr id="22" name="Texte niveau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2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0" name="Texte du titre"/>
          <p:cNvSpPr txBox="1">
            <a:spLocks noGrp="1"/>
          </p:cNvSpPr>
          <p:nvPr>
            <p:ph type="title"/>
          </p:nvPr>
        </p:nvSpPr>
        <p:spPr>
          <a:xfrm>
            <a:off x="1270000" y="3225800"/>
            <a:ext cx="10464800" cy="3302000"/>
          </a:xfrm>
          <a:prstGeom prst="rect">
            <a:avLst/>
          </a:prstGeom>
        </p:spPr>
        <p:txBody>
          <a:bodyPr/>
          <a:lstStyle/>
          <a:p>
            <a:r>
              <a:t>Texte du titre</a:t>
            </a:r>
          </a:p>
        </p:txBody>
      </p:sp>
      <p:sp>
        <p:nvSpPr>
          <p:cNvPr id="3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exte du titre"/>
          <p:cNvSpPr txBox="1">
            <a:spLocks noGrp="1"/>
          </p:cNvSpPr>
          <p:nvPr>
            <p:ph type="title"/>
          </p:nvPr>
        </p:nvSpPr>
        <p:spPr>
          <a:xfrm>
            <a:off x="952500" y="635000"/>
            <a:ext cx="5334000" cy="3987800"/>
          </a:xfrm>
          <a:prstGeom prst="rect">
            <a:avLst/>
          </a:prstGeom>
        </p:spPr>
        <p:txBody>
          <a:bodyPr anchor="b"/>
          <a:lstStyle>
            <a:lvl1pPr>
              <a:defRPr sz="6000"/>
            </a:lvl1pPr>
          </a:lstStyle>
          <a:p>
            <a:r>
              <a:t>Texte du titre</a:t>
            </a:r>
          </a:p>
        </p:txBody>
      </p:sp>
      <p:sp>
        <p:nvSpPr>
          <p:cNvPr id="40" name="Texte niveau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4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48" name="Texte du titre"/>
          <p:cNvSpPr txBox="1">
            <a:spLocks noGrp="1"/>
          </p:cNvSpPr>
          <p:nvPr>
            <p:ph type="title"/>
          </p:nvPr>
        </p:nvSpPr>
        <p:spPr>
          <a:prstGeom prst="rect">
            <a:avLst/>
          </a:prstGeom>
        </p:spPr>
        <p:txBody>
          <a:bodyPr/>
          <a:lstStyle/>
          <a:p>
            <a:r>
              <a:t>Texte du titre</a:t>
            </a:r>
          </a:p>
        </p:txBody>
      </p:sp>
      <p:sp>
        <p:nvSpPr>
          <p:cNvPr id="49"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56" name="Texte du titre"/>
          <p:cNvSpPr txBox="1">
            <a:spLocks noGrp="1"/>
          </p:cNvSpPr>
          <p:nvPr>
            <p:ph type="title"/>
          </p:nvPr>
        </p:nvSpPr>
        <p:spPr>
          <a:prstGeom prst="rect">
            <a:avLst/>
          </a:prstGeom>
        </p:spPr>
        <p:txBody>
          <a:bodyPr/>
          <a:lstStyle/>
          <a:p>
            <a:r>
              <a:t>Texte du titre</a:t>
            </a:r>
          </a:p>
        </p:txBody>
      </p:sp>
      <p:sp>
        <p:nvSpPr>
          <p:cNvPr id="5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5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exte du titre"/>
          <p:cNvSpPr txBox="1">
            <a:spLocks noGrp="1"/>
          </p:cNvSpPr>
          <p:nvPr>
            <p:ph type="title"/>
          </p:nvPr>
        </p:nvSpPr>
        <p:spPr>
          <a:prstGeom prst="rect">
            <a:avLst/>
          </a:prstGeom>
        </p:spPr>
        <p:txBody>
          <a:bodyPr/>
          <a:lstStyle/>
          <a:p>
            <a:r>
              <a:t>Texte du titre</a:t>
            </a:r>
          </a:p>
        </p:txBody>
      </p:sp>
      <p:sp>
        <p:nvSpPr>
          <p:cNvPr id="67" name="Texte niveau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Texte niveau 1</a:t>
            </a:r>
          </a:p>
          <a:p>
            <a:pPr lvl="1"/>
            <a:r>
              <a:t>Texte niveau 2</a:t>
            </a:r>
          </a:p>
          <a:p>
            <a:pPr lvl="2"/>
            <a:r>
              <a:t>Texte niveau 3</a:t>
            </a:r>
          </a:p>
          <a:p>
            <a:pPr lvl="3"/>
            <a:r>
              <a:t>Texte niveau 4</a:t>
            </a:r>
          </a:p>
          <a:p>
            <a:pPr lvl="4"/>
            <a:r>
              <a:t>Texte niveau 5</a:t>
            </a:r>
          </a:p>
        </p:txBody>
      </p:sp>
      <p:sp>
        <p:nvSpPr>
          <p:cNvPr id="68" name="Numéro de diapositive"/>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5" name="Texte niveau 1…"/>
          <p:cNvSpPr txBox="1">
            <a:spLocks noGrp="1"/>
          </p:cNvSpPr>
          <p:nvPr>
            <p:ph type="body" idx="1"/>
          </p:nvPr>
        </p:nvSpPr>
        <p:spPr>
          <a:xfrm>
            <a:off x="952500" y="1270000"/>
            <a:ext cx="11099800" cy="7213600"/>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6"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ti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2.tif"/></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tif"/><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2.tif"/></Relationships>
</file>

<file path=ppt/slides/_rels/slide3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tif"/><Relationship Id="rId4" Type="http://schemas.openxmlformats.org/officeDocument/2006/relationships/image" Target="../media/image6.tif"/></Relationships>
</file>

<file path=ppt/slides/_rels/slide6.xml.rels><?xml version="1.0" encoding="UTF-8" standalone="yes"?>
<Relationships xmlns="http://schemas.openxmlformats.org/package/2006/relationships"><Relationship Id="rId3" Type="http://schemas.openxmlformats.org/officeDocument/2006/relationships/image" Target="../media/image7.ti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tif"/></Relationships>
</file>

<file path=ppt/slides/_rels/slide7.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tif"/><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t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tif"/><Relationship Id="rId5" Type="http://schemas.openxmlformats.org/officeDocument/2006/relationships/image" Target="../media/image15.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28" name="Target Selection &amp; Modelling"/>
          <p:cNvSpPr txBox="1">
            <a:spLocks noGrp="1"/>
          </p:cNvSpPr>
          <p:nvPr>
            <p:ph type="ctrTitle"/>
          </p:nvPr>
        </p:nvSpPr>
        <p:spPr>
          <a:xfrm>
            <a:off x="1270000" y="2441457"/>
            <a:ext cx="10464800" cy="3302001"/>
          </a:xfrm>
          <a:prstGeom prst="rect">
            <a:avLst/>
          </a:prstGeom>
        </p:spPr>
        <p:txBody>
          <a:bodyPr/>
          <a:lstStyle>
            <a:lvl1pPr>
              <a:defRPr>
                <a:latin typeface="Times New Roman"/>
                <a:ea typeface="Times New Roman"/>
                <a:cs typeface="Times New Roman"/>
                <a:sym typeface="Times New Roman"/>
              </a:defRPr>
            </a:lvl1pPr>
          </a:lstStyle>
          <a:p>
            <a:r>
              <a:rPr lang="fr-FR" b="1" dirty="0"/>
              <a:t>Asteroseismology Group Studies</a:t>
            </a:r>
            <a:endParaRPr b="1" dirty="0"/>
          </a:p>
        </p:txBody>
      </p:sp>
      <p:sp>
        <p:nvSpPr>
          <p:cNvPr id="130" name="Ligne"/>
          <p:cNvSpPr/>
          <p:nvPr/>
        </p:nvSpPr>
        <p:spPr>
          <a:xfrm>
            <a:off x="0" y="1810903"/>
            <a:ext cx="13004801"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1" name="Ligne"/>
          <p:cNvSpPr/>
          <p:nvPr/>
        </p:nvSpPr>
        <p:spPr>
          <a:xfrm>
            <a:off x="5333" y="8314801"/>
            <a:ext cx="12999467"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 name="Asteroseismology Group Studies - 2020">
            <a:extLst>
              <a:ext uri="{FF2B5EF4-FFF2-40B4-BE49-F238E27FC236}">
                <a16:creationId xmlns:a16="http://schemas.microsoft.com/office/drawing/2014/main" id="{5938B6AA-CEC0-5E49-B6A1-F25551D10AC4}"/>
              </a:ext>
            </a:extLst>
          </p:cNvPr>
          <p:cNvSpPr txBox="1">
            <a:spLocks/>
          </p:cNvSpPr>
          <p:nvPr/>
        </p:nvSpPr>
        <p:spPr>
          <a:xfrm>
            <a:off x="1270000" y="6553947"/>
            <a:ext cx="10464800"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584200" rtl="0" latinLnBrk="0">
              <a:lnSpc>
                <a:spcPct val="100000"/>
              </a:lnSpc>
              <a:spcBef>
                <a:spcPts val="0"/>
              </a:spcBef>
              <a:spcAft>
                <a:spcPts val="0"/>
              </a:spcAft>
              <a:buClrTx/>
              <a:buSzTx/>
              <a:buFontTx/>
              <a:buNone/>
              <a:tabLst/>
              <a:defRPr sz="3700" b="1" i="0" u="none" strike="noStrike" cap="none" spc="0" baseline="0">
                <a:solidFill>
                  <a:srgbClr val="000000"/>
                </a:solidFill>
                <a:uFillTx/>
                <a:latin typeface="Times New Roman"/>
                <a:ea typeface="Times New Roman"/>
                <a:cs typeface="Times New Roman"/>
                <a:sym typeface="Times New Roman"/>
              </a:defRPr>
            </a:lvl1pPr>
            <a:lvl2pPr marL="0" marR="0" indent="0" algn="ctr" defTabSz="584200" rtl="0" latinLnBrk="0">
              <a:lnSpc>
                <a:spcPct val="100000"/>
              </a:lnSpc>
              <a:spcBef>
                <a:spcPts val="0"/>
              </a:spcBef>
              <a:spcAft>
                <a:spcPts val="0"/>
              </a:spcAft>
              <a:buClrTx/>
              <a:buSzTx/>
              <a:buFontTx/>
              <a:buNone/>
              <a:tabLst/>
              <a:defRPr sz="3700" b="0" i="0" u="none" strike="noStrike" cap="none" spc="0" baseline="0">
                <a:solidFill>
                  <a:srgbClr val="000000"/>
                </a:soli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sz="3700" b="0" i="0" u="none" strike="noStrike" cap="none" spc="0" baseline="0">
                <a:solidFill>
                  <a:srgbClr val="000000"/>
                </a:soli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sz="3700" b="0" i="0" u="none" strike="noStrike" cap="none" spc="0" baseline="0">
                <a:solidFill>
                  <a:srgbClr val="000000"/>
                </a:soli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sz="37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a:lstStyle>
          <a:p>
            <a:pPr hangingPunct="1"/>
            <a:r>
              <a:rPr lang="fr-FR" sz="3200" dirty="0">
                <a:latin typeface="Times New Roman" panose="02020603050405020304" pitchFamily="18" charset="0"/>
                <a:ea typeface="Helvetica Neue"/>
                <a:cs typeface="Times New Roman" panose="02020603050405020304" pitchFamily="18" charset="0"/>
                <a:sym typeface="Helvetica Neue"/>
              </a:rPr>
              <a:t>Professor Bill Chaplin, Dr </a:t>
            </a:r>
            <a:r>
              <a:rPr lang="fr-FR" sz="3200" dirty="0" err="1">
                <a:latin typeface="Times New Roman" panose="02020603050405020304" pitchFamily="18" charset="0"/>
                <a:ea typeface="Helvetica Neue"/>
                <a:cs typeface="Times New Roman" panose="02020603050405020304" pitchFamily="18" charset="0"/>
                <a:sym typeface="Helvetica Neue"/>
              </a:rPr>
              <a:t>Warrick</a:t>
            </a:r>
            <a:r>
              <a:rPr lang="fr-FR" sz="3200" dirty="0">
                <a:latin typeface="Times New Roman" panose="02020603050405020304" pitchFamily="18" charset="0"/>
                <a:ea typeface="Helvetica Neue"/>
                <a:cs typeface="Times New Roman" panose="02020603050405020304" pitchFamily="18" charset="0"/>
                <a:sym typeface="Helvetica Neue"/>
              </a:rPr>
              <a:t> Ball, Dr Martin Nielsen</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73181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61" name="Target Selection: TRILEGAL"/>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Target Selection: TRILEGAL</a:t>
            </a:r>
          </a:p>
        </p:txBody>
      </p:sp>
      <p:sp>
        <p:nvSpPr>
          <p:cNvPr id="162" name="Total population (STEP01) = 1007115…"/>
          <p:cNvSpPr txBox="1"/>
          <p:nvPr/>
        </p:nvSpPr>
        <p:spPr>
          <a:xfrm>
            <a:off x="3931468" y="6485547"/>
            <a:ext cx="5811047" cy="19434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93192">
              <a:defRPr sz="2064" b="0">
                <a:latin typeface="Times New Roman"/>
                <a:ea typeface="Times New Roman"/>
                <a:cs typeface="Times New Roman"/>
                <a:sym typeface="Times New Roman"/>
              </a:defRPr>
            </a:pPr>
            <a:endParaRPr dirty="0"/>
          </a:p>
          <a:p>
            <a:pPr algn="l" defTabSz="502412">
              <a:defRPr sz="2064" b="0">
                <a:latin typeface="Times New Roman"/>
                <a:ea typeface="Times New Roman"/>
                <a:cs typeface="Times New Roman"/>
                <a:sym typeface="Times New Roman"/>
              </a:defRPr>
            </a:pPr>
            <a:r>
              <a:rPr dirty="0"/>
              <a:t>Total population (STEP01) = 1007115</a:t>
            </a:r>
          </a:p>
          <a:p>
            <a:pPr algn="l" defTabSz="502412">
              <a:defRPr sz="2064" b="0">
                <a:latin typeface="Times New Roman"/>
                <a:ea typeface="Times New Roman"/>
                <a:cs typeface="Times New Roman"/>
                <a:sym typeface="Times New Roman"/>
              </a:defRPr>
            </a:pPr>
            <a:r>
              <a:rPr dirty="0"/>
              <a:t>Current PLATO (P5) selection population = 405587</a:t>
            </a:r>
          </a:p>
          <a:p>
            <a:pPr algn="l" defTabSz="502412">
              <a:defRPr sz="2064" b="0">
                <a:latin typeface="Times New Roman"/>
                <a:ea typeface="Times New Roman"/>
                <a:cs typeface="Times New Roman"/>
                <a:sym typeface="Times New Roman"/>
              </a:defRPr>
            </a:pPr>
            <a:r>
              <a:rPr dirty="0"/>
              <a:t>K dwarf population = 20486</a:t>
            </a:r>
          </a:p>
          <a:p>
            <a:pPr algn="l" defTabSz="502412">
              <a:defRPr sz="2064" b="0">
                <a:latin typeface="Times New Roman"/>
                <a:ea typeface="Times New Roman"/>
                <a:cs typeface="Times New Roman"/>
                <a:sym typeface="Times New Roman"/>
              </a:defRPr>
            </a:pPr>
            <a:r>
              <a:rPr dirty="0"/>
              <a:t>M dwarf population = 1128</a:t>
            </a:r>
          </a:p>
        </p:txBody>
      </p:sp>
      <p:pic>
        <p:nvPicPr>
          <p:cNvPr id="163" name="Image" descr="Image"/>
          <p:cNvPicPr>
            <a:picLocks noChangeAspect="1"/>
          </p:cNvPicPr>
          <p:nvPr/>
        </p:nvPicPr>
        <p:blipFill>
          <a:blip r:embed="rId3"/>
          <a:stretch>
            <a:fillRect/>
          </a:stretch>
        </p:blipFill>
        <p:spPr>
          <a:xfrm>
            <a:off x="126813" y="8596017"/>
            <a:ext cx="2707241" cy="1063253"/>
          </a:xfrm>
          <a:prstGeom prst="rect">
            <a:avLst/>
          </a:prstGeom>
          <a:ln w="12700">
            <a:miter lim="400000"/>
          </a:ln>
        </p:spPr>
      </p:pic>
      <p:pic>
        <p:nvPicPr>
          <p:cNvPr id="164" name="Image" descr="Image"/>
          <p:cNvPicPr>
            <a:picLocks noChangeAspect="1"/>
          </p:cNvPicPr>
          <p:nvPr/>
        </p:nvPicPr>
        <p:blipFill>
          <a:blip r:embed="rId4"/>
          <a:stretch>
            <a:fillRect/>
          </a:stretch>
        </p:blipFill>
        <p:spPr>
          <a:xfrm>
            <a:off x="6812374" y="2226528"/>
            <a:ext cx="5547209" cy="3638685"/>
          </a:xfrm>
          <a:prstGeom prst="rect">
            <a:avLst/>
          </a:prstGeom>
          <a:ln w="12700">
            <a:miter lim="400000"/>
          </a:ln>
        </p:spPr>
      </p:pic>
      <p:pic>
        <p:nvPicPr>
          <p:cNvPr id="165" name="Image" descr="Image"/>
          <p:cNvPicPr>
            <a:picLocks noChangeAspect="1"/>
          </p:cNvPicPr>
          <p:nvPr/>
        </p:nvPicPr>
        <p:blipFill>
          <a:blip r:embed="rId5"/>
          <a:stretch>
            <a:fillRect/>
          </a:stretch>
        </p:blipFill>
        <p:spPr>
          <a:xfrm>
            <a:off x="645217" y="2226528"/>
            <a:ext cx="5561468" cy="3638685"/>
          </a:xfrm>
          <a:prstGeom prst="rect">
            <a:avLst/>
          </a:prstGeom>
          <a:ln w="12700">
            <a:miter lim="400000"/>
          </a:ln>
        </p:spPr>
      </p:pic>
      <p:pic>
        <p:nvPicPr>
          <p:cNvPr id="166" name="Image" descr="Image"/>
          <p:cNvPicPr>
            <a:picLocks noChangeAspect="1"/>
          </p:cNvPicPr>
          <p:nvPr/>
        </p:nvPicPr>
        <p:blipFill>
          <a:blip r:embed="rId6"/>
          <a:stretch>
            <a:fillRect/>
          </a:stretch>
        </p:blipFill>
        <p:spPr>
          <a:xfrm>
            <a:off x="3526121" y="7203722"/>
            <a:ext cx="154865" cy="825940"/>
          </a:xfrm>
          <a:prstGeom prst="rect">
            <a:avLst/>
          </a:prstGeom>
          <a:ln w="12700">
            <a:miter lim="400000"/>
          </a:ln>
        </p:spPr>
      </p:pic>
      <p:pic>
        <p:nvPicPr>
          <p:cNvPr id="167" name="Image" descr="Image"/>
          <p:cNvPicPr>
            <a:picLocks noChangeAspect="1"/>
          </p:cNvPicPr>
          <p:nvPr/>
        </p:nvPicPr>
        <p:blipFill>
          <a:blip r:embed="rId7"/>
          <a:stretch>
            <a:fillRect/>
          </a:stretch>
        </p:blipFill>
        <p:spPr>
          <a:xfrm>
            <a:off x="3526121" y="6896637"/>
            <a:ext cx="127001" cy="1016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5" name="Plot of the changes in   as a function of temperature using red dwarfs.…"/>
              <p:cNvSpPr txBox="1">
                <a:spLocks noGrp="1"/>
              </p:cNvSpPr>
              <p:nvPr>
                <p:ph type="body" sz="half" idx="1"/>
              </p:nvPr>
            </p:nvSpPr>
            <p:spPr>
              <a:xfrm>
                <a:off x="1010445" y="2891456"/>
                <a:ext cx="5334000" cy="4419298"/>
              </a:xfrm>
              <a:prstGeom prst="rect">
                <a:avLst/>
              </a:prstGeom>
            </p:spPr>
            <p:txBody>
              <a:bodyPr anchor="t"/>
              <a:lstStyle/>
              <a:p>
                <a:pPr marL="0" indent="0">
                  <a:buSzTx/>
                  <a:buNone/>
                  <a:defRPr sz="2400">
                    <a:latin typeface="Times New Roman"/>
                    <a:ea typeface="Times New Roman"/>
                    <a:cs typeface="Times New Roman"/>
                    <a:sym typeface="Times New Roman"/>
                  </a:defRPr>
                </a:pPr>
                <a:r>
                  <a:rPr dirty="0"/>
                  <a:t>Plot of the changes in </a:t>
                </a:r>
                <a14:m>
                  <m:oMath xmlns:m="http://schemas.openxmlformats.org/officeDocument/2006/math">
                    <m:r>
                      <a:rPr sz="2800" i="1">
                        <a:solidFill>
                          <a:srgbClr val="000000"/>
                        </a:solidFill>
                        <a:latin typeface="Cambria Math" panose="02040503050406030204" pitchFamily="18" charset="0"/>
                      </a:rPr>
                      <m:t>𝜀</m:t>
                    </m:r>
                  </m:oMath>
                </a14:m>
                <a:r>
                  <a:rPr dirty="0"/>
                  <a:t> as a function of temperature using red dwarfs.</a:t>
                </a:r>
              </a:p>
              <a:p>
                <a:pPr marL="0" indent="0" defTabSz="457200">
                  <a:spcBef>
                    <a:spcPts val="0"/>
                  </a:spcBef>
                  <a:buSzTx/>
                  <a:buNone/>
                  <a:defRPr sz="2400">
                    <a:latin typeface="Times New Roman"/>
                    <a:ea typeface="Times New Roman"/>
                    <a:cs typeface="Times New Roman"/>
                    <a:sym typeface="Times New Roman"/>
                  </a:defRPr>
                </a:pPr>
                <a:endParaRPr dirty="0"/>
              </a:p>
              <a:p>
                <a:pPr marL="0" indent="0" defTabSz="457200">
                  <a:spcBef>
                    <a:spcPts val="0"/>
                  </a:spcBef>
                  <a:buSzTx/>
                  <a:buNone/>
                  <a:defRPr sz="2400">
                    <a:latin typeface="Times New Roman"/>
                    <a:ea typeface="Times New Roman"/>
                    <a:cs typeface="Times New Roman"/>
                    <a:sym typeface="Times New Roman"/>
                  </a:defRPr>
                </a:pPr>
                <a:r>
                  <a:rPr dirty="0"/>
                  <a:t>→ </a:t>
                </a:r>
                <a14:m>
                  <m:oMath xmlns:m="http://schemas.openxmlformats.org/officeDocument/2006/math">
                    <m:r>
                      <a:rPr sz="2800" i="1">
                        <a:solidFill>
                          <a:srgbClr val="000000"/>
                        </a:solidFill>
                        <a:latin typeface="Cambria Math" panose="02040503050406030204" pitchFamily="18" charset="0"/>
                      </a:rPr>
                      <m:t>𝜀</m:t>
                    </m:r>
                  </m:oMath>
                </a14:m>
                <a:r>
                  <a:rPr dirty="0"/>
                  <a:t> relation flattens out as temperature decreases</a:t>
                </a:r>
              </a:p>
              <a:p>
                <a:pPr marL="0" indent="0" defTabSz="457200">
                  <a:spcBef>
                    <a:spcPts val="0"/>
                  </a:spcBef>
                  <a:buSzTx/>
                  <a:buNone/>
                  <a:defRPr sz="2400">
                    <a:latin typeface="Times New Roman"/>
                    <a:ea typeface="Times New Roman"/>
                    <a:cs typeface="Times New Roman"/>
                    <a:sym typeface="Times New Roman"/>
                  </a:defRPr>
                </a:pPr>
                <a:endParaRPr dirty="0"/>
              </a:p>
              <a:p>
                <a:pPr marL="0" indent="0" defTabSz="457200">
                  <a:spcBef>
                    <a:spcPts val="0"/>
                  </a:spcBef>
                  <a:buSzTx/>
                  <a:buNone/>
                  <a:defRPr sz="2400">
                    <a:latin typeface="Times New Roman"/>
                    <a:ea typeface="Times New Roman"/>
                    <a:cs typeface="Times New Roman"/>
                    <a:sym typeface="Times New Roman"/>
                  </a:defRPr>
                </a:pPr>
                <a:r>
                  <a:rPr dirty="0"/>
                  <a:t>→ average </a:t>
                </a:r>
                <a14:m>
                  <m:oMath xmlns:m="http://schemas.openxmlformats.org/officeDocument/2006/math">
                    <m:r>
                      <a:rPr sz="2800" i="1">
                        <a:solidFill>
                          <a:srgbClr val="000000"/>
                        </a:solidFill>
                        <a:latin typeface="Cambria Math" panose="02040503050406030204" pitchFamily="18" charset="0"/>
                      </a:rPr>
                      <m:t>𝜀</m:t>
                    </m:r>
                  </m:oMath>
                </a14:m>
                <a:r>
                  <a:rPr dirty="0"/>
                  <a:t> (red for stars below T = 5250 K (K dwarfs) is 1.4426</a:t>
                </a:r>
              </a:p>
              <a:p>
                <a:pPr marL="0" indent="0">
                  <a:buSzTx/>
                  <a:buNone/>
                  <a:defRPr sz="2400">
                    <a:latin typeface="Times New Roman"/>
                    <a:ea typeface="Times New Roman"/>
                    <a:cs typeface="Times New Roman"/>
                    <a:sym typeface="Times New Roman"/>
                  </a:defRPr>
                </a:pPr>
                <a:endParaRPr dirty="0"/>
              </a:p>
            </p:txBody>
          </p:sp>
        </mc:Choice>
        <mc:Fallback xmlns="">
          <p:sp>
            <p:nvSpPr>
              <p:cNvPr id="175" name="Plot of the changes in   as a function of temperature using red dwarfs.…"/>
              <p:cNvSpPr txBox="1">
                <a:spLocks noGrp="1" noRot="1" noChangeAspect="1" noMove="1" noResize="1" noEditPoints="1" noAdjustHandles="1" noChangeArrowheads="1" noChangeShapeType="1" noTextEdit="1"/>
              </p:cNvSpPr>
              <p:nvPr>
                <p:ph type="body" sz="half" idx="1"/>
              </p:nvPr>
            </p:nvSpPr>
            <p:spPr>
              <a:xfrm>
                <a:off x="1010445" y="2891456"/>
                <a:ext cx="5334000" cy="4419298"/>
              </a:xfrm>
              <a:prstGeom prst="rect">
                <a:avLst/>
              </a:prstGeom>
              <a:blipFill>
                <a:blip r:embed="rId3"/>
                <a:stretch>
                  <a:fillRect l="-2613" r="-3800"/>
                </a:stretch>
              </a:blipFill>
            </p:spPr>
            <p:txBody>
              <a:bodyPr/>
              <a:lstStyle/>
              <a:p>
                <a:r>
                  <a:rPr lang="fr-FR">
                    <a:noFill/>
                  </a:rPr>
                  <a:t> </a:t>
                </a:r>
              </a:p>
            </p:txBody>
          </p:sp>
        </mc:Fallback>
      </mc:AlternateContent>
      <p:sp>
        <p:nvSpPr>
          <p:cNvPr id="176" name="Oscillation mode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Oscillation modes</a:t>
            </a:r>
          </a:p>
        </p:txBody>
      </p:sp>
      <p:pic>
        <p:nvPicPr>
          <p:cNvPr id="177" name="Nk75qjNhwr2uYR88q4DrpFiDsyV6YCqVuh3q59HDqzbwGBxOjM_KGa2j3AhTBpWVA63JVTXqMJ4hbewyWpjOqRu0CYL6RrPWDdErfuhrlsOBk0StHQ0ACTBclriOO6B9ac3WoGVi.png" descr="Nk75qjNhwr2uYR88q4DrpFiDsyV6YCqVuh3q59HDqzbwGBxOjM_KGa2j3AhTBpWVA63JVTXqMJ4hbewyWpjOqRu0CYL6RrPWDdErfuhrlsOBk0StHQ0ACTBclriOO6B9ac3WoGVi.png"/>
          <p:cNvPicPr>
            <a:picLocks noChangeAspect="1"/>
          </p:cNvPicPr>
          <p:nvPr/>
        </p:nvPicPr>
        <p:blipFill>
          <a:blip r:embed="rId4"/>
          <a:srcRect l="1660" t="2575" r="1660" b="1681"/>
          <a:stretch>
            <a:fillRect/>
          </a:stretch>
        </p:blipFill>
        <p:spPr>
          <a:xfrm>
            <a:off x="6660356" y="2861270"/>
            <a:ext cx="5449753" cy="4030920"/>
          </a:xfrm>
          <a:prstGeom prst="rect">
            <a:avLst/>
          </a:prstGeom>
          <a:ln w="12700">
            <a:miter lim="400000"/>
          </a:ln>
        </p:spPr>
      </p:pic>
      <p:pic>
        <p:nvPicPr>
          <p:cNvPr id="178"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180" name="Gaussian.png" descr="Gaussian.png"/>
          <p:cNvPicPr>
            <a:picLocks noChangeAspect="1"/>
          </p:cNvPicPr>
          <p:nvPr/>
        </p:nvPicPr>
        <p:blipFill>
          <a:blip r:embed="rId3"/>
          <a:stretch>
            <a:fillRect/>
          </a:stretch>
        </p:blipFill>
        <p:spPr>
          <a:xfrm>
            <a:off x="6426721" y="2920193"/>
            <a:ext cx="5917158" cy="3913214"/>
          </a:xfrm>
          <a:prstGeom prst="rect">
            <a:avLst/>
          </a:prstGeom>
          <a:ln w="12700">
            <a:miter lim="400000"/>
          </a:ln>
        </p:spPr>
      </p:pic>
      <mc:AlternateContent xmlns:mc="http://schemas.openxmlformats.org/markup-compatibility/2006" xmlns:a14="http://schemas.microsoft.com/office/drawing/2010/main">
        <mc:Choice Requires="a14">
          <p:sp>
            <p:nvSpPr>
              <p:cNvPr id="181" name="The Gaussian envelope can be defined using:…"/>
              <p:cNvSpPr txBox="1">
                <a:spLocks noGrp="1"/>
              </p:cNvSpPr>
              <p:nvPr>
                <p:ph type="body" sz="half" idx="1"/>
              </p:nvPr>
            </p:nvSpPr>
            <p:spPr>
              <a:xfrm>
                <a:off x="952500" y="2920193"/>
                <a:ext cx="5334001" cy="6892154"/>
              </a:xfrm>
              <a:prstGeom prst="rect">
                <a:avLst/>
              </a:prstGeom>
            </p:spPr>
            <p:txBody>
              <a:bodyPr anchor="t"/>
              <a:lstStyle/>
              <a:p>
                <a:pPr marL="0" indent="0">
                  <a:buSzTx/>
                  <a:buNone/>
                  <a:defRPr sz="2400">
                    <a:latin typeface="Times New Roman"/>
                    <a:ea typeface="Times New Roman"/>
                    <a:cs typeface="Times New Roman"/>
                    <a:sym typeface="Times New Roman"/>
                  </a:defRPr>
                </a:pPr>
                <a:r>
                  <a:rPr dirty="0"/>
                  <a:t>The Gaussian envelope can be defined using: </a:t>
                </a:r>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𝐻</m:t>
                          </m:r>
                        </m:e>
                        <m:sub>
                          <m:r>
                            <a:rPr sz="2500" i="1">
                              <a:solidFill>
                                <a:srgbClr val="000000"/>
                              </a:solidFill>
                              <a:latin typeface="Cambria Math" panose="02040503050406030204" pitchFamily="18" charset="0"/>
                            </a:rPr>
                            <m:t>𝑔𝑎𝑢</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𝜈</m:t>
                      </m:r>
                      <m:r>
                        <a:rPr sz="2500" i="1">
                          <a:solidFill>
                            <a:srgbClr val="000000"/>
                          </a:solidFill>
                          <a:latin typeface="Cambria Math" panose="02040503050406030204" pitchFamily="18" charset="0"/>
                        </a:rPr>
                        <m:t>)=</m:t>
                      </m:r>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𝐻</m:t>
                          </m:r>
                        </m:e>
                        <m:sub>
                          <m:r>
                            <a:rPr sz="2500" i="1">
                              <a:solidFill>
                                <a:srgbClr val="000000"/>
                              </a:solidFill>
                              <a:latin typeface="Cambria Math" panose="02040503050406030204" pitchFamily="18" charset="0"/>
                            </a:rPr>
                            <m:t>𝑒𝑛𝑣</m:t>
                          </m:r>
                        </m:sub>
                      </m:sSub>
                      <m:r>
                        <m:rPr>
                          <m:sty m:val="p"/>
                        </m:rPr>
                        <a:rPr sz="2500" i="1">
                          <a:solidFill>
                            <a:srgbClr val="000000"/>
                          </a:solidFill>
                          <a:latin typeface="Cambria Math" panose="02040503050406030204" pitchFamily="18" charset="0"/>
                        </a:rPr>
                        <m:t>exp</m:t>
                      </m:r>
                      <m:d>
                        <m:dPr>
                          <m:ctrlPr>
                            <a:rPr sz="2500" i="1">
                              <a:solidFill>
                                <a:srgbClr val="000000"/>
                              </a:solidFill>
                              <a:latin typeface="Cambria Math" panose="02040503050406030204" pitchFamily="18" charset="0"/>
                            </a:rPr>
                          </m:ctrlPr>
                        </m:dPr>
                        <m:e>
                          <m:r>
                            <a:rPr sz="2500" i="1">
                              <a:solidFill>
                                <a:srgbClr val="000000"/>
                              </a:solidFill>
                              <a:latin typeface="Cambria Math" panose="02040503050406030204" pitchFamily="18" charset="0"/>
                            </a:rPr>
                            <m:t>−</m:t>
                          </m:r>
                          <m:f>
                            <m:fPr>
                              <m:ctrlPr>
                                <a:rPr sz="2500" i="1">
                                  <a:solidFill>
                                    <a:srgbClr val="000000"/>
                                  </a:solidFill>
                                  <a:latin typeface="Cambria Math" panose="02040503050406030204" pitchFamily="18" charset="0"/>
                                </a:rPr>
                              </m:ctrlPr>
                            </m:fPr>
                            <m:num>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𝜈</m:t>
                              </m:r>
                              <m:r>
                                <a:rPr sz="2500" i="1">
                                  <a:solidFill>
                                    <a:srgbClr val="000000"/>
                                  </a:solidFill>
                                  <a:latin typeface="Cambria Math" panose="02040503050406030204" pitchFamily="18" charset="0"/>
                                </a:rPr>
                                <m:t>−</m:t>
                              </m:r>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𝜈</m:t>
                                  </m:r>
                                </m:e>
                                <m:sub>
                                  <m:r>
                                    <a:rPr sz="2500" i="1">
                                      <a:solidFill>
                                        <a:srgbClr val="000000"/>
                                      </a:solidFill>
                                      <a:latin typeface="Cambria Math" panose="02040503050406030204" pitchFamily="18" charset="0"/>
                                    </a:rPr>
                                    <m:t>𝑚𝑎𝑥</m:t>
                                  </m:r>
                                </m:sub>
                              </m:sSub>
                              <m:sSup>
                                <m:sSupPr>
                                  <m:ctrlPr>
                                    <a:rPr sz="2500" i="1">
                                      <a:solidFill>
                                        <a:srgbClr val="000000"/>
                                      </a:solidFill>
                                      <a:latin typeface="Cambria Math" panose="02040503050406030204" pitchFamily="18" charset="0"/>
                                    </a:rPr>
                                  </m:ctrlPr>
                                </m:sSupPr>
                                <m:e>
                                  <m:r>
                                    <a:rPr sz="2500" i="1">
                                      <a:solidFill>
                                        <a:srgbClr val="000000"/>
                                      </a:solidFill>
                                      <a:latin typeface="Cambria Math" panose="02040503050406030204" pitchFamily="18" charset="0"/>
                                    </a:rPr>
                                    <m:t>)</m:t>
                                  </m:r>
                                </m:e>
                                <m:sup>
                                  <m:r>
                                    <a:rPr sz="2500" i="1">
                                      <a:solidFill>
                                        <a:srgbClr val="000000"/>
                                      </a:solidFill>
                                      <a:latin typeface="Cambria Math" panose="02040503050406030204" pitchFamily="18" charset="0"/>
                                    </a:rPr>
                                    <m:t>2</m:t>
                                  </m:r>
                                </m:sup>
                              </m:sSup>
                            </m:num>
                            <m:den>
                              <m:r>
                                <a:rPr sz="2500" i="1">
                                  <a:solidFill>
                                    <a:srgbClr val="000000"/>
                                  </a:solidFill>
                                  <a:latin typeface="Cambria Math" panose="02040503050406030204" pitchFamily="18" charset="0"/>
                                </a:rPr>
                                <m:t>2</m:t>
                              </m:r>
                              <m:sSubSup>
                                <m:sSubSupPr>
                                  <m:ctrlPr>
                                    <a:rPr sz="2500" i="1">
                                      <a:solidFill>
                                        <a:srgbClr val="000000"/>
                                      </a:solidFill>
                                      <a:latin typeface="Cambria Math" panose="02040503050406030204" pitchFamily="18" charset="0"/>
                                    </a:rPr>
                                  </m:ctrlPr>
                                </m:sSubSupPr>
                                <m:e>
                                  <m:r>
                                    <a:rPr sz="2500" i="1">
                                      <a:solidFill>
                                        <a:srgbClr val="000000"/>
                                      </a:solidFill>
                                      <a:latin typeface="Cambria Math" panose="02040503050406030204" pitchFamily="18" charset="0"/>
                                    </a:rPr>
                                    <m:t>𝑐</m:t>
                                  </m:r>
                                </m:e>
                                <m:sub>
                                  <m:r>
                                    <a:rPr sz="2500" i="1">
                                      <a:solidFill>
                                        <a:srgbClr val="000000"/>
                                      </a:solidFill>
                                      <a:latin typeface="Cambria Math" panose="02040503050406030204" pitchFamily="18" charset="0"/>
                                    </a:rPr>
                                    <m:t>𝑒𝑛𝑣</m:t>
                                  </m:r>
                                </m:sub>
                                <m:sup>
                                  <m:r>
                                    <a:rPr sz="2500" i="1">
                                      <a:solidFill>
                                        <a:srgbClr val="000000"/>
                                      </a:solidFill>
                                      <a:latin typeface="Cambria Math" panose="02040503050406030204" pitchFamily="18" charset="0"/>
                                    </a:rPr>
                                    <m:t>2</m:t>
                                  </m:r>
                                </m:sup>
                              </m:sSubSup>
                            </m:den>
                          </m:f>
                        </m:e>
                      </m:d>
                    </m:oMath>
                  </m:oMathPara>
                </a14:m>
                <a:endParaRPr dirty="0"/>
              </a:p>
              <a:p>
                <a:pPr marL="0" indent="0">
                  <a:buSzTx/>
                  <a:buNone/>
                  <a:defRPr sz="2400">
                    <a:latin typeface="Times New Roman"/>
                    <a:ea typeface="Times New Roman"/>
                    <a:cs typeface="Times New Roman"/>
                    <a:sym typeface="Times New Roman"/>
                  </a:defRPr>
                </a:pPr>
                <a:r>
                  <a:rPr dirty="0"/>
                  <a:t>Let </a:t>
                </a:r>
                <a14:m>
                  <m:oMath xmlns:m="http://schemas.openxmlformats.org/officeDocument/2006/math">
                    <m:r>
                      <a:rPr sz="2500" i="1">
                        <a:solidFill>
                          <a:srgbClr val="000000"/>
                        </a:solidFill>
                        <a:latin typeface="Cambria Math" panose="02040503050406030204" pitchFamily="18" charset="0"/>
                      </a:rPr>
                      <m:t>2</m:t>
                    </m:r>
                    <m:sSubSup>
                      <m:sSubSupPr>
                        <m:ctrlPr>
                          <a:rPr sz="2500" i="1">
                            <a:solidFill>
                              <a:srgbClr val="000000"/>
                            </a:solidFill>
                            <a:latin typeface="Cambria Math" panose="02040503050406030204" pitchFamily="18" charset="0"/>
                          </a:rPr>
                        </m:ctrlPr>
                      </m:sSubSupPr>
                      <m:e>
                        <m:r>
                          <a:rPr sz="2500" i="1">
                            <a:solidFill>
                              <a:srgbClr val="000000"/>
                            </a:solidFill>
                            <a:latin typeface="Cambria Math" panose="02040503050406030204" pitchFamily="18" charset="0"/>
                          </a:rPr>
                          <m:t>𝑐</m:t>
                        </m:r>
                      </m:e>
                      <m:sub>
                        <m:r>
                          <a:rPr sz="2500" i="1">
                            <a:solidFill>
                              <a:srgbClr val="000000"/>
                            </a:solidFill>
                            <a:latin typeface="Cambria Math" panose="02040503050406030204" pitchFamily="18" charset="0"/>
                          </a:rPr>
                          <m:t>𝑒𝑛𝑣</m:t>
                        </m:r>
                      </m:sub>
                      <m:sup>
                        <m:r>
                          <a:rPr sz="2500" i="1">
                            <a:solidFill>
                              <a:srgbClr val="000000"/>
                            </a:solidFill>
                            <a:latin typeface="Cambria Math" panose="02040503050406030204" pitchFamily="18" charset="0"/>
                          </a:rPr>
                          <m:t>2</m:t>
                        </m:r>
                      </m:sup>
                    </m:sSubSup>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𝜎</m:t>
                    </m:r>
                  </m:oMath>
                </a14:m>
                <a:r>
                  <a:rPr dirty="0"/>
                  <a:t> and </a:t>
                </a:r>
                <a14:m>
                  <m:oMath xmlns:m="http://schemas.openxmlformats.org/officeDocument/2006/math">
                    <m:r>
                      <a:rPr sz="2500" i="1">
                        <a:solidFill>
                          <a:srgbClr val="000000"/>
                        </a:solidFill>
                        <a:latin typeface="Cambria Math" panose="02040503050406030204" pitchFamily="18" charset="0"/>
                      </a:rPr>
                      <m:t>𝜎</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123</m:t>
                    </m:r>
                    <m:r>
                      <a:rPr sz="2500" i="1">
                        <a:solidFill>
                          <a:srgbClr val="000000"/>
                        </a:solidFill>
                        <a:latin typeface="Cambria Math" panose="02040503050406030204" pitchFamily="18" charset="0"/>
                      </a:rPr>
                      <m:t>×</m:t>
                    </m:r>
                    <m:r>
                      <m:rPr>
                        <m:sty m:val="p"/>
                      </m:rPr>
                      <a:rPr sz="2500" i="1">
                        <a:solidFill>
                          <a:srgbClr val="000000"/>
                        </a:solidFill>
                        <a:latin typeface="Cambria Math" panose="02040503050406030204" pitchFamily="18" charset="0"/>
                      </a:rPr>
                      <m:t>Δ</m:t>
                    </m:r>
                    <m:r>
                      <a:rPr sz="2500" i="1">
                        <a:solidFill>
                          <a:srgbClr val="000000"/>
                        </a:solidFill>
                        <a:latin typeface="Cambria Math" panose="02040503050406030204" pitchFamily="18" charset="0"/>
                      </a:rPr>
                      <m:t>𝜈</m:t>
                    </m:r>
                  </m:oMath>
                </a14:m>
                <a:endParaRPr dirty="0"/>
              </a:p>
              <a:p>
                <a:pPr marL="0" indent="0">
                  <a:buSzTx/>
                  <a:buNone/>
                  <a:defRPr sz="2400">
                    <a:latin typeface="Times New Roman"/>
                    <a:ea typeface="Times New Roman"/>
                    <a:cs typeface="Times New Roman"/>
                    <a:sym typeface="Times New Roman"/>
                  </a:defRPr>
                </a:pPr>
                <a14:m>
                  <m:oMath xmlns:m="http://schemas.openxmlformats.org/officeDocument/2006/math">
                    <m:r>
                      <a:rPr sz="2600" i="1">
                        <a:solidFill>
                          <a:srgbClr val="000000"/>
                        </a:solidFill>
                        <a:latin typeface="Cambria Math" panose="02040503050406030204" pitchFamily="18" charset="0"/>
                      </a:rPr>
                      <m:t>2</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123</m:t>
                    </m:r>
                  </m:oMath>
                </a14:m>
                <a:r>
                  <a:rPr dirty="0"/>
                  <a:t> comes from </a:t>
                </a:r>
                <a14:m>
                  <m:oMath xmlns:m="http://schemas.openxmlformats.org/officeDocument/2006/math">
                    <m:r>
                      <m:rPr>
                        <m:nor/>
                      </m:rPr>
                      <a:rPr sz="2450" i="1">
                        <a:solidFill>
                          <a:srgbClr val="000000"/>
                        </a:solidFill>
                        <a:latin typeface="Cambria Math" panose="02040503050406030204" pitchFamily="18" charset="0"/>
                      </a:rPr>
                      <m:t>FWHM</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5</m:t>
                    </m:r>
                    <m:r>
                      <a:rPr sz="2450" i="1">
                        <a:solidFill>
                          <a:srgbClr val="000000"/>
                        </a:solidFill>
                        <a:latin typeface="Cambria Math" panose="02040503050406030204" pitchFamily="18" charset="0"/>
                      </a:rPr>
                      <m:t>×</m:t>
                    </m:r>
                    <m:r>
                      <m:rPr>
                        <m:sty m:val="p"/>
                      </m:rPr>
                      <a:rPr sz="2450" i="1">
                        <a:solidFill>
                          <a:srgbClr val="000000"/>
                        </a:solidFill>
                        <a:latin typeface="Cambria Math" panose="02040503050406030204" pitchFamily="18" charset="0"/>
                      </a:rPr>
                      <m:t>Δ</m:t>
                    </m:r>
                    <m:r>
                      <a:rPr sz="2450" i="1">
                        <a:solidFill>
                          <a:srgbClr val="000000"/>
                        </a:solidFill>
                        <a:latin typeface="Cambria Math" panose="02040503050406030204" pitchFamily="18" charset="0"/>
                      </a:rPr>
                      <m:t>𝜈</m:t>
                    </m:r>
                  </m:oMath>
                </a14:m>
                <a:r>
                  <a:rPr dirty="0"/>
                  <a:t> and </a:t>
                </a:r>
                <a14:m>
                  <m:oMath xmlns:m="http://schemas.openxmlformats.org/officeDocument/2006/math">
                    <m:r>
                      <m:rPr>
                        <m:nor/>
                      </m:rPr>
                      <a:rPr sz="2450" i="1">
                        <a:solidFill>
                          <a:srgbClr val="000000"/>
                        </a:solidFill>
                        <a:latin typeface="Cambria Math" panose="02040503050406030204" pitchFamily="18" charset="0"/>
                      </a:rPr>
                      <m:t>FWHM</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2</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3548</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𝜎</m:t>
                    </m:r>
                  </m:oMath>
                </a14:m>
                <a:endParaRPr dirty="0"/>
              </a:p>
              <a:p>
                <a:pPr marL="0" indent="0">
                  <a:buSzTx/>
                  <a:buNone/>
                  <a:defRPr sz="2400">
                    <a:latin typeface="Times New Roman"/>
                    <a:ea typeface="Times New Roman"/>
                    <a:cs typeface="Times New Roman"/>
                    <a:sym typeface="Times New Roman"/>
                  </a:defRPr>
                </a:pPr>
                <a:endParaRPr dirty="0"/>
              </a:p>
            </p:txBody>
          </p:sp>
        </mc:Choice>
        <mc:Fallback xmlns="">
          <p:sp>
            <p:nvSpPr>
              <p:cNvPr id="181" name="The Gaussian envelope can be defined using:…"/>
              <p:cNvSpPr txBox="1">
                <a:spLocks noGrp="1" noRot="1" noChangeAspect="1" noMove="1" noResize="1" noEditPoints="1" noAdjustHandles="1" noChangeArrowheads="1" noChangeShapeType="1" noTextEdit="1"/>
              </p:cNvSpPr>
              <p:nvPr>
                <p:ph type="body" sz="half" idx="1"/>
              </p:nvPr>
            </p:nvSpPr>
            <p:spPr>
              <a:xfrm>
                <a:off x="952500" y="2920193"/>
                <a:ext cx="5334001" cy="6892154"/>
              </a:xfrm>
              <a:prstGeom prst="rect">
                <a:avLst/>
              </a:prstGeom>
              <a:blipFill>
                <a:blip r:embed="rId4"/>
                <a:stretch>
                  <a:fillRect l="-2375" t="-551"/>
                </a:stretch>
              </a:blipFill>
            </p:spPr>
            <p:txBody>
              <a:bodyPr/>
              <a:lstStyle/>
              <a:p>
                <a:r>
                  <a:rPr lang="fr-FR">
                    <a:noFill/>
                  </a:rPr>
                  <a:t> </a:t>
                </a:r>
              </a:p>
            </p:txBody>
          </p:sp>
        </mc:Fallback>
      </mc:AlternateContent>
      <p:sp>
        <p:nvSpPr>
          <p:cNvPr id="182" name="The Gaussian envelope"/>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Gaussian envelope</a:t>
            </a:r>
          </a:p>
        </p:txBody>
      </p:sp>
      <p:pic>
        <p:nvPicPr>
          <p:cNvPr id="183"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5" name="The height of the radial mode   :"/>
              <p:cNvSpPr txBox="1">
                <a:spLocks noGrp="1"/>
              </p:cNvSpPr>
              <p:nvPr>
                <p:ph type="body" sz="half" idx="1"/>
              </p:nvPr>
            </p:nvSpPr>
            <p:spPr>
              <a:xfrm>
                <a:off x="661038" y="1985146"/>
                <a:ext cx="5623384" cy="6918222"/>
              </a:xfrm>
              <a:prstGeom prst="rect">
                <a:avLst/>
              </a:prstGeom>
            </p:spPr>
            <p:txBody>
              <a:bodyPr anchor="t">
                <a:normAutofit/>
              </a:bodyPr>
              <a:lstStyle/>
              <a:p>
                <a:pPr marL="0" indent="0">
                  <a:lnSpc>
                    <a:spcPct val="110000"/>
                  </a:lnSpc>
                  <a:spcBef>
                    <a:spcPts val="0"/>
                  </a:spcBef>
                  <a:buSzTx/>
                  <a:buNone/>
                  <a:defRPr sz="2400">
                    <a:latin typeface="Times New Roman"/>
                    <a:ea typeface="Times New Roman"/>
                    <a:cs typeface="Times New Roman"/>
                    <a:sym typeface="Times New Roman"/>
                  </a:defRPr>
                </a:pPr>
                <a:r>
                  <a:rPr lang="fr-FR" dirty="0"/>
                  <a:t>The max. amplitude of the radial modes</a:t>
                </a:r>
                <a14:m>
                  <m:oMath xmlns:m="http://schemas.openxmlformats.org/officeDocument/2006/math">
                    <m:r>
                      <a:rPr lang="fr-FR" sz="2550" b="0" i="0" smtClean="0">
                        <a:solidFill>
                          <a:srgbClr val="000000"/>
                        </a:solidFill>
                        <a:latin typeface="Cambria Math" panose="02040503050406030204" pitchFamily="18" charset="0"/>
                      </a:rPr>
                      <m:t>:</m:t>
                    </m:r>
                  </m:oMath>
                </a14:m>
                <a:endParaRPr lang="fr-FR" dirty="0"/>
              </a:p>
              <a:p>
                <a:pPr marL="0" indent="0">
                  <a:lnSpc>
                    <a:spcPct val="110000"/>
                  </a:lnSpc>
                  <a:spcBef>
                    <a:spcPts val="0"/>
                  </a:spcBef>
                  <a:buSzTx/>
                  <a:buNone/>
                  <a:defRPr sz="2400">
                    <a:latin typeface="Times New Roman"/>
                    <a:ea typeface="Times New Roman"/>
                    <a:cs typeface="Times New Roman"/>
                    <a:sym typeface="Times New Roman"/>
                  </a:defRPr>
                </a:pPr>
                <a:endParaRPr lang="fr-FR" dirty="0"/>
              </a:p>
              <a:p>
                <a:pPr marL="0" indent="0">
                  <a:lnSpc>
                    <a:spcPct val="110000"/>
                  </a:lnSpc>
                  <a:spcBef>
                    <a:spcPts val="0"/>
                  </a:spcBef>
                  <a:buSzTx/>
                  <a:buNone/>
                  <a:defRPr sz="2400">
                    <a:latin typeface="Times New Roman"/>
                    <a:ea typeface="Times New Roman"/>
                    <a:cs typeface="Times New Roman"/>
                    <a:sym typeface="Times New Roman"/>
                  </a:defRPr>
                </a:pPr>
                <a:endParaRPr lang="fr-FR" sz="100" dirty="0"/>
              </a:p>
              <a:p>
                <a:pPr marL="0" indent="0">
                  <a:lnSpc>
                    <a:spcPct val="110000"/>
                  </a:lnSpc>
                  <a:spcBef>
                    <a:spcPts val="0"/>
                  </a:spcBef>
                  <a:buSzTx/>
                  <a:buNone/>
                  <a:defRPr sz="2400">
                    <a:latin typeface="Times New Roman"/>
                    <a:ea typeface="Times New Roman"/>
                    <a:cs typeface="Times New Roman"/>
                    <a:sym typeface="Times New Roman"/>
                  </a:defRPr>
                </a:pPr>
                <a:endParaRPr lang="ar-AE" sz="100" dirty="0"/>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lang="ar-AE" sz="2200" i="1" smtClean="0">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𝐴</m:t>
                          </m:r>
                        </m:e>
                        <m:sub>
                          <m:r>
                            <a:rPr lang="ar-AE" sz="2200" i="1">
                              <a:solidFill>
                                <a:srgbClr val="000000"/>
                              </a:solidFill>
                              <a:latin typeface="Cambria Math" panose="02040503050406030204" pitchFamily="18" charset="0"/>
                            </a:rPr>
                            <m:t>𝑚𝑎𝑥</m:t>
                          </m:r>
                        </m:sub>
                      </m:sSub>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𝐴</m:t>
                          </m:r>
                        </m:e>
                        <m:sub>
                          <m:r>
                            <a:rPr lang="ar-AE" sz="2200" i="1">
                              <a:solidFill>
                                <a:srgbClr val="000000"/>
                              </a:solidFill>
                              <a:latin typeface="Cambria Math" panose="02040503050406030204" pitchFamily="18" charset="0"/>
                            </a:rPr>
                            <m:t>𝑚𝑎𝑥</m:t>
                          </m:r>
                          <m:r>
                            <a:rPr lang="ar-AE" sz="2200" i="1">
                              <a:solidFill>
                                <a:srgbClr val="000000"/>
                              </a:solidFill>
                              <a:latin typeface="Cambria Math" panose="02040503050406030204" pitchFamily="18" charset="0"/>
                            </a:rPr>
                            <m:t>,⊙</m:t>
                          </m:r>
                        </m:sub>
                      </m:sSub>
                      <m:r>
                        <a:rPr lang="ar-AE" sz="2200" i="1">
                          <a:solidFill>
                            <a:srgbClr val="000000"/>
                          </a:solidFill>
                          <a:latin typeface="Cambria Math" panose="02040503050406030204" pitchFamily="18" charset="0"/>
                        </a:rPr>
                        <m:t>𝛽</m:t>
                      </m:r>
                      <m:d>
                        <m:dPr>
                          <m:ctrlPr>
                            <a:rPr lang="ar-AE" sz="2200" i="1">
                              <a:solidFill>
                                <a:srgbClr val="000000"/>
                              </a:solidFill>
                              <a:latin typeface="Cambria Math" panose="02040503050406030204" pitchFamily="18" charset="0"/>
                            </a:rPr>
                          </m:ctrlPr>
                        </m:dPr>
                        <m:e>
                          <m:f>
                            <m:fPr>
                              <m:ctrlPr>
                                <a:rPr lang="ar-AE" sz="2200" i="1">
                                  <a:solidFill>
                                    <a:srgbClr val="000000"/>
                                  </a:solidFill>
                                  <a:latin typeface="Cambria Math" panose="02040503050406030204" pitchFamily="18" charset="0"/>
                                </a:rPr>
                              </m:ctrlPr>
                            </m:fPr>
                            <m:num>
                              <m:r>
                                <a:rPr lang="ar-AE" sz="2200" i="1">
                                  <a:solidFill>
                                    <a:srgbClr val="000000"/>
                                  </a:solidFill>
                                  <a:latin typeface="Cambria Math" panose="02040503050406030204" pitchFamily="18" charset="0"/>
                                </a:rPr>
                                <m:t>𝐿</m:t>
                              </m:r>
                            </m:num>
                            <m:den>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𝐿</m:t>
                                  </m:r>
                                </m:e>
                                <m:sub>
                                  <m:r>
                                    <a:rPr lang="ar-AE" sz="2200" i="1">
                                      <a:solidFill>
                                        <a:srgbClr val="000000"/>
                                      </a:solidFill>
                                      <a:latin typeface="Cambria Math" panose="02040503050406030204" pitchFamily="18" charset="0"/>
                                    </a:rPr>
                                    <m:t>⊙</m:t>
                                  </m:r>
                                </m:sub>
                              </m:sSub>
                            </m:den>
                          </m:f>
                        </m:e>
                      </m:d>
                      <m:sSup>
                        <m:sSupPr>
                          <m:ctrlPr>
                            <a:rPr lang="ar-AE" sz="2200" i="1">
                              <a:solidFill>
                                <a:srgbClr val="000000"/>
                              </a:solidFill>
                              <a:latin typeface="Cambria Math" panose="02040503050406030204" pitchFamily="18" charset="0"/>
                            </a:rPr>
                          </m:ctrlPr>
                        </m:sSupPr>
                        <m:e>
                          <m:d>
                            <m:dPr>
                              <m:ctrlPr>
                                <a:rPr lang="ar-AE" sz="2200" i="1">
                                  <a:solidFill>
                                    <a:srgbClr val="000000"/>
                                  </a:solidFill>
                                  <a:latin typeface="Cambria Math" panose="02040503050406030204" pitchFamily="18" charset="0"/>
                                </a:rPr>
                              </m:ctrlPr>
                            </m:dPr>
                            <m:e>
                              <m:f>
                                <m:fPr>
                                  <m:ctrlPr>
                                    <a:rPr lang="ar-AE" sz="2200" i="1">
                                      <a:solidFill>
                                        <a:srgbClr val="000000"/>
                                      </a:solidFill>
                                      <a:latin typeface="Cambria Math" panose="02040503050406030204" pitchFamily="18" charset="0"/>
                                    </a:rPr>
                                  </m:ctrlPr>
                                </m:fPr>
                                <m:num>
                                  <m:r>
                                    <a:rPr lang="ar-AE" sz="2200" i="1">
                                      <a:solidFill>
                                        <a:srgbClr val="000000"/>
                                      </a:solidFill>
                                      <a:latin typeface="Cambria Math" panose="02040503050406030204" pitchFamily="18" charset="0"/>
                                    </a:rPr>
                                    <m:t>𝑀</m:t>
                                  </m:r>
                                </m:num>
                                <m:den>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𝑀</m:t>
                                      </m:r>
                                    </m:e>
                                    <m:sub>
                                      <m:r>
                                        <a:rPr lang="ar-AE" sz="2200" i="1">
                                          <a:solidFill>
                                            <a:srgbClr val="000000"/>
                                          </a:solidFill>
                                          <a:latin typeface="Cambria Math" panose="02040503050406030204" pitchFamily="18" charset="0"/>
                                        </a:rPr>
                                        <m:t>⊙</m:t>
                                      </m:r>
                                    </m:sub>
                                  </m:sSub>
                                </m:den>
                              </m:f>
                            </m:e>
                          </m:d>
                        </m:e>
                        <m:sup>
                          <m:r>
                            <a:rPr lang="ar-AE" sz="2200" i="1">
                              <a:solidFill>
                                <a:srgbClr val="000000"/>
                              </a:solidFill>
                              <a:latin typeface="Cambria Math" panose="02040503050406030204" pitchFamily="18" charset="0"/>
                            </a:rPr>
                            <m:t>−</m:t>
                          </m:r>
                          <m:r>
                            <a:rPr lang="ar-AE" sz="2200" i="1">
                              <a:solidFill>
                                <a:srgbClr val="000000"/>
                              </a:solidFill>
                              <a:latin typeface="Cambria Math" panose="02040503050406030204" pitchFamily="18" charset="0"/>
                            </a:rPr>
                            <m:t>1</m:t>
                          </m:r>
                        </m:sup>
                      </m:sSup>
                      <m:sSup>
                        <m:sSupPr>
                          <m:ctrlPr>
                            <a:rPr lang="ar-AE" sz="2200" i="1">
                              <a:solidFill>
                                <a:srgbClr val="000000"/>
                              </a:solidFill>
                              <a:latin typeface="Cambria Math" panose="02040503050406030204" pitchFamily="18" charset="0"/>
                            </a:rPr>
                          </m:ctrlPr>
                        </m:sSupPr>
                        <m:e>
                          <m:d>
                            <m:dPr>
                              <m:ctrlPr>
                                <a:rPr lang="ar-AE" sz="2200" i="1">
                                  <a:solidFill>
                                    <a:srgbClr val="000000"/>
                                  </a:solidFill>
                                  <a:latin typeface="Cambria Math" panose="02040503050406030204" pitchFamily="18" charset="0"/>
                                </a:rPr>
                              </m:ctrlPr>
                            </m:dPr>
                            <m:e>
                              <m:f>
                                <m:fPr>
                                  <m:ctrlPr>
                                    <a:rPr lang="ar-AE" sz="2200" i="1">
                                      <a:solidFill>
                                        <a:srgbClr val="000000"/>
                                      </a:solidFill>
                                      <a:latin typeface="Cambria Math" panose="02040503050406030204" pitchFamily="18" charset="0"/>
                                    </a:rPr>
                                  </m:ctrlPr>
                                </m:fPr>
                                <m:num>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𝑇</m:t>
                                      </m:r>
                                    </m:e>
                                    <m:sub>
                                      <m:r>
                                        <a:rPr lang="ar-AE" sz="2200" i="1">
                                          <a:solidFill>
                                            <a:srgbClr val="000000"/>
                                          </a:solidFill>
                                          <a:latin typeface="Cambria Math" panose="02040503050406030204" pitchFamily="18" charset="0"/>
                                        </a:rPr>
                                        <m:t>𝑒𝑓𝑓</m:t>
                                      </m:r>
                                    </m:sub>
                                  </m:sSub>
                                </m:num>
                                <m:den>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𝑇</m:t>
                                      </m:r>
                                    </m:e>
                                    <m:sub>
                                      <m:r>
                                        <a:rPr lang="ar-AE" sz="2200" i="1">
                                          <a:solidFill>
                                            <a:srgbClr val="000000"/>
                                          </a:solidFill>
                                          <a:latin typeface="Cambria Math" panose="02040503050406030204" pitchFamily="18" charset="0"/>
                                        </a:rPr>
                                        <m:t>𝑒𝑓𝑓</m:t>
                                      </m:r>
                                      <m:r>
                                        <a:rPr lang="ar-AE" sz="2200" i="1">
                                          <a:solidFill>
                                            <a:srgbClr val="000000"/>
                                          </a:solidFill>
                                          <a:latin typeface="Cambria Math" panose="02040503050406030204" pitchFamily="18" charset="0"/>
                                        </a:rPr>
                                        <m:t>,⊙</m:t>
                                      </m:r>
                                    </m:sub>
                                  </m:sSub>
                                </m:den>
                              </m:f>
                            </m:e>
                          </m:d>
                        </m:e>
                        <m:sup>
                          <m:r>
                            <a:rPr lang="ar-AE" sz="2200" i="1">
                              <a:solidFill>
                                <a:srgbClr val="000000"/>
                              </a:solidFill>
                              <a:latin typeface="Cambria Math" panose="02040503050406030204" pitchFamily="18" charset="0"/>
                            </a:rPr>
                            <m:t>−</m:t>
                          </m:r>
                          <m:r>
                            <a:rPr lang="ar-AE" sz="2200" i="1">
                              <a:solidFill>
                                <a:srgbClr val="000000"/>
                              </a:solidFill>
                              <a:latin typeface="Cambria Math" panose="02040503050406030204" pitchFamily="18" charset="0"/>
                            </a:rPr>
                            <m:t>2</m:t>
                          </m:r>
                        </m:sup>
                      </m:sSup>
                    </m:oMath>
                  </m:oMathPara>
                </a14:m>
                <a:endParaRPr lang="ar-AE" dirty="0"/>
              </a:p>
              <a:p>
                <a:pPr marL="0" indent="0">
                  <a:buSzTx/>
                  <a:buNone/>
                  <a:defRPr sz="2400">
                    <a:latin typeface="Times New Roman"/>
                    <a:ea typeface="Times New Roman"/>
                    <a:cs typeface="Times New Roman"/>
                    <a:sym typeface="Times New Roman"/>
                  </a:defRPr>
                </a:pPr>
                <a:r>
                  <a:rPr lang="fr-FR" dirty="0" err="1"/>
                  <a:t>with</a:t>
                </a:r>
                <a:r>
                  <a:rPr lang="fr-FR" dirty="0"/>
                  <a:t> </a:t>
                </a:r>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 </m:t>
                        </m:r>
                        <m:r>
                          <a:rPr lang="ar-AE" sz="2400" i="1">
                            <a:latin typeface="Cambria Math" panose="02040503050406030204" pitchFamily="18" charset="0"/>
                          </a:rPr>
                          <m:t>𝐴</m:t>
                        </m:r>
                      </m:e>
                      <m:sub>
                        <m:r>
                          <a:rPr lang="ar-AE" sz="2400" i="1">
                            <a:latin typeface="Cambria Math" panose="02040503050406030204" pitchFamily="18" charset="0"/>
                          </a:rPr>
                          <m:t>𝑚𝑎𝑥</m:t>
                        </m:r>
                        <m:r>
                          <a:rPr lang="ar-AE" sz="2400" i="1">
                            <a:latin typeface="Cambria Math" panose="02040503050406030204" pitchFamily="18" charset="0"/>
                          </a:rPr>
                          <m:t>,⊙</m:t>
                        </m:r>
                      </m:sub>
                    </m:sSub>
                    <m:r>
                      <a:rPr lang="ar-AE" sz="2400" i="1">
                        <a:latin typeface="Cambria Math" panose="02040503050406030204" pitchFamily="18" charset="0"/>
                      </a:rPr>
                      <m:t>=</m:t>
                    </m:r>
                    <m:r>
                      <a:rPr lang="ar-AE" sz="2400" i="1">
                        <a:latin typeface="Cambria Math" panose="02040503050406030204" pitchFamily="18" charset="0"/>
                      </a:rPr>
                      <m:t>2</m:t>
                    </m:r>
                    <m:r>
                      <a:rPr lang="ar-AE" sz="2400" i="1">
                        <a:latin typeface="Cambria Math" panose="02040503050406030204" pitchFamily="18" charset="0"/>
                      </a:rPr>
                      <m:t>.</m:t>
                    </m:r>
                    <m:r>
                      <a:rPr lang="ar-AE" sz="2400" i="1">
                        <a:latin typeface="Cambria Math" panose="02040503050406030204" pitchFamily="18" charset="0"/>
                      </a:rPr>
                      <m:t>1</m:t>
                    </m:r>
                    <m:r>
                      <m:rPr>
                        <m:nor/>
                      </m:rPr>
                      <a:rPr lang="fr-FR" sz="2400" i="1">
                        <a:latin typeface="Cambria Math" panose="02040503050406030204" pitchFamily="18" charset="0"/>
                      </a:rPr>
                      <m:t>ppm</m:t>
                    </m:r>
                  </m:oMath>
                </a14:m>
                <a:endParaRPr lang="fr-FR" dirty="0"/>
              </a:p>
              <a:p>
                <a:pPr marL="0" indent="0">
                  <a:buSzTx/>
                  <a:buNone/>
                  <a:defRPr sz="2400">
                    <a:latin typeface="Times New Roman"/>
                    <a:ea typeface="Times New Roman"/>
                    <a:cs typeface="Times New Roman"/>
                    <a:sym typeface="Times New Roman"/>
                  </a:defRPr>
                </a:pPr>
                <a:r>
                  <a:rPr lang="fr-FR" dirty="0"/>
                  <a:t>and  </a:t>
                </a:r>
                <a14:m>
                  <m:oMath xmlns:m="http://schemas.openxmlformats.org/officeDocument/2006/math">
                    <m:r>
                      <a:rPr lang="fr-FR" sz="2500" i="1">
                        <a:solidFill>
                          <a:srgbClr val="000000"/>
                        </a:solidFill>
                        <a:latin typeface="Cambria Math" panose="02040503050406030204" pitchFamily="18" charset="0"/>
                      </a:rPr>
                      <m:t>𝛽</m:t>
                    </m:r>
                    <m:r>
                      <a:rPr lang="fr-FR" sz="2500" i="1">
                        <a:solidFill>
                          <a:srgbClr val="000000"/>
                        </a:solidFill>
                        <a:latin typeface="Cambria Math" panose="02040503050406030204" pitchFamily="18" charset="0"/>
                      </a:rPr>
                      <m:t>=</m:t>
                    </m:r>
                    <m:r>
                      <a:rPr lang="fr-FR" sz="2500" i="1">
                        <a:solidFill>
                          <a:srgbClr val="000000"/>
                        </a:solidFill>
                        <a:latin typeface="Cambria Math" panose="02040503050406030204" pitchFamily="18" charset="0"/>
                      </a:rPr>
                      <m:t>1</m:t>
                    </m:r>
                    <m:r>
                      <a:rPr lang="fr-FR" sz="2500" i="1">
                        <a:solidFill>
                          <a:srgbClr val="000000"/>
                        </a:solidFill>
                        <a:latin typeface="Cambria Math" panose="02040503050406030204" pitchFamily="18" charset="0"/>
                      </a:rPr>
                      <m:t>−</m:t>
                    </m:r>
                    <m:r>
                      <m:rPr>
                        <m:sty m:val="p"/>
                      </m:rPr>
                      <a:rPr lang="fr-FR" sz="2500" i="1">
                        <a:solidFill>
                          <a:srgbClr val="000000"/>
                        </a:solidFill>
                        <a:latin typeface="Cambria Math" panose="02040503050406030204" pitchFamily="18" charset="0"/>
                      </a:rPr>
                      <m:t>exp</m:t>
                    </m:r>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𝑒𝑓𝑓</m:t>
                                </m:r>
                              </m:sub>
                            </m:sSub>
                            <m:r>
                              <a:rPr lang="ar-AE" sz="2500" i="1">
                                <a:solidFill>
                                  <a:srgbClr val="000000"/>
                                </a:solidFill>
                                <a:latin typeface="Cambria Math" panose="02040503050406030204" pitchFamily="18" charset="0"/>
                              </a:rPr>
                              <m:t>−</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𝑟𝑒𝑑</m:t>
                                </m:r>
                              </m:sub>
                            </m:sSub>
                          </m:num>
                          <m:den>
                            <m:r>
                              <m:rPr>
                                <m:sty m:val="p"/>
                              </m:rPr>
                              <a:rPr lang="el-GR" sz="2500" i="1">
                                <a:solidFill>
                                  <a:srgbClr val="000000"/>
                                </a:solidFill>
                                <a:latin typeface="Cambria Math" panose="02040503050406030204" pitchFamily="18" charset="0"/>
                              </a:rPr>
                              <m:t>Δ</m:t>
                            </m:r>
                            <m:r>
                              <a:rPr lang="el-GR" sz="2500" i="1">
                                <a:solidFill>
                                  <a:srgbClr val="000000"/>
                                </a:solidFill>
                                <a:latin typeface="Cambria Math" panose="02040503050406030204" pitchFamily="18" charset="0"/>
                              </a:rPr>
                              <m:t>𝑇</m:t>
                            </m:r>
                          </m:den>
                        </m:f>
                      </m:e>
                    </m:d>
                  </m:oMath>
                </a14:m>
                <a:r>
                  <a:rPr lang="fr-FR" dirty="0"/>
                  <a:t> </a:t>
                </a:r>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𝑟𝑒𝑑</m:t>
                          </m:r>
                        </m:sub>
                      </m:sSub>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8907</m:t>
                      </m:r>
                      <m:sSup>
                        <m:sSupPr>
                          <m:ctrlPr>
                            <a:rPr lang="ar-AE" sz="2500" i="1">
                              <a:solidFill>
                                <a:srgbClr val="000000"/>
                              </a:solidFill>
                              <a:latin typeface="Cambria Math" panose="02040503050406030204" pitchFamily="18" charset="0"/>
                            </a:rPr>
                          </m:ctrlPr>
                        </m:sSupPr>
                        <m:e>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𝐿</m:t>
                                  </m:r>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𝐿</m:t>
                                      </m:r>
                                    </m:e>
                                    <m:sub>
                                      <m:r>
                                        <a:rPr lang="ar-AE" sz="2500" i="1">
                                          <a:solidFill>
                                            <a:srgbClr val="000000"/>
                                          </a:solidFill>
                                          <a:latin typeface="Cambria Math" panose="02040503050406030204" pitchFamily="18" charset="0"/>
                                        </a:rPr>
                                        <m:t>⊙</m:t>
                                      </m:r>
                                    </m:sub>
                                  </m:sSub>
                                </m:den>
                              </m:f>
                            </m:e>
                          </m:d>
                        </m:e>
                        <m:sup>
                          <m:r>
                            <a:rPr lang="ar-AE" sz="2500" i="1">
                              <a:solidFill>
                                <a:srgbClr val="000000"/>
                              </a:solidFill>
                              <a:latin typeface="Cambria Math" panose="02040503050406030204" pitchFamily="18" charset="0"/>
                            </a:rPr>
                            <m:t>0</m:t>
                          </m: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093</m:t>
                          </m:r>
                        </m:sup>
                      </m:sSup>
                      <m:r>
                        <a:rPr lang="ar-AE" sz="2500" i="1">
                          <a:solidFill>
                            <a:srgbClr val="000000"/>
                          </a:solidFill>
                          <a:latin typeface="Cambria Math" panose="02040503050406030204" pitchFamily="18" charset="0"/>
                        </a:rPr>
                        <m:t> </m:t>
                      </m:r>
                      <m:r>
                        <m:rPr>
                          <m:sty m:val="p"/>
                        </m:rPr>
                        <a:rPr lang="el-GR" sz="2500" i="1">
                          <a:solidFill>
                            <a:srgbClr val="000000"/>
                          </a:solidFill>
                          <a:latin typeface="Cambria Math" panose="02040503050406030204" pitchFamily="18" charset="0"/>
                        </a:rPr>
                        <m:t>Δ</m:t>
                      </m:r>
                      <m:r>
                        <a:rPr lang="el-GR" sz="2500" i="1">
                          <a:solidFill>
                            <a:srgbClr val="000000"/>
                          </a:solidFill>
                          <a:latin typeface="Cambria Math" panose="02040503050406030204" pitchFamily="18" charset="0"/>
                        </a:rPr>
                        <m:t>𝑇</m:t>
                      </m:r>
                      <m:r>
                        <a:rPr lang="el-GR" sz="2500" i="1">
                          <a:solidFill>
                            <a:srgbClr val="000000"/>
                          </a:solidFill>
                          <a:latin typeface="Cambria Math" panose="02040503050406030204" pitchFamily="18" charset="0"/>
                        </a:rPr>
                        <m:t>=</m:t>
                      </m:r>
                      <m:r>
                        <a:rPr lang="el-GR" sz="2500" i="1">
                          <a:solidFill>
                            <a:srgbClr val="000000"/>
                          </a:solidFill>
                          <a:latin typeface="Cambria Math" panose="02040503050406030204" pitchFamily="18" charset="0"/>
                        </a:rPr>
                        <m:t>1250</m:t>
                      </m:r>
                      <m:r>
                        <m:rPr>
                          <m:nor/>
                        </m:rPr>
                        <a:rPr lang="fr-FR" sz="2500" i="1">
                          <a:solidFill>
                            <a:srgbClr val="000000"/>
                          </a:solidFill>
                          <a:latin typeface="Cambria Math" panose="02040503050406030204" pitchFamily="18" charset="0"/>
                        </a:rPr>
                        <m:t>K</m:t>
                      </m:r>
                    </m:oMath>
                  </m:oMathPara>
                </a14:m>
                <a:endParaRPr lang="en-GB" dirty="0"/>
              </a:p>
              <a:p>
                <a:pPr marL="0" indent="0">
                  <a:buSzTx/>
                  <a:buNone/>
                  <a:defRPr sz="2400">
                    <a:latin typeface="Times New Roman"/>
                    <a:ea typeface="Times New Roman"/>
                    <a:cs typeface="Times New Roman"/>
                    <a:sym typeface="Times New Roman"/>
                  </a:defRPr>
                </a:pPr>
                <a:r>
                  <a:rPr lang="fr-FR" sz="2400" dirty="0">
                    <a:latin typeface="Times New Roman"/>
                    <a:ea typeface="Times New Roman"/>
                    <a:cs typeface="Times New Roman"/>
                    <a:sym typeface="Times New Roman"/>
                  </a:rPr>
                  <a:t>Then, t</a:t>
                </a:r>
                <a:r>
                  <a:rPr lang="fr-FR" sz="2400" dirty="0">
                    <a:sym typeface="Times New Roman"/>
                  </a:rPr>
                  <a:t>he </a:t>
                </a:r>
                <a:r>
                  <a:rPr lang="fr-FR" sz="2400" dirty="0" err="1">
                    <a:sym typeface="Times New Roman"/>
                  </a:rPr>
                  <a:t>height</a:t>
                </a:r>
                <a:r>
                  <a:rPr lang="fr-FR" sz="2400" dirty="0">
                    <a:sym typeface="Times New Roman"/>
                  </a:rPr>
                  <a:t> of the </a:t>
                </a:r>
                <a:r>
                  <a:rPr lang="fr-FR" sz="2400" dirty="0" err="1">
                    <a:sym typeface="Times New Roman"/>
                  </a:rPr>
                  <a:t>envelope</a:t>
                </a:r>
                <a:r>
                  <a:rPr lang="fr-FR" sz="2400" dirty="0">
                    <a:sym typeface="Times New Roman"/>
                  </a:rPr>
                  <a:t> in ppm</a:t>
                </a:r>
                <a:r>
                  <a:rPr lang="fr-FR" sz="2400" baseline="30000" dirty="0">
                    <a:sym typeface="Times New Roman"/>
                  </a:rPr>
                  <a:t>2</a:t>
                </a:r>
                <a:r>
                  <a:rPr lang="fr-FR" sz="2400" dirty="0">
                    <a:sym typeface="Times New Roman"/>
                  </a:rPr>
                  <a:t>/</a:t>
                </a:r>
                <a14:m>
                  <m:oMath xmlns:m="http://schemas.openxmlformats.org/officeDocument/2006/math">
                    <m:r>
                      <a:rPr lang="fr-FR" sz="2400" i="1">
                        <a:latin typeface="Cambria Math" panose="02040503050406030204" pitchFamily="18" charset="0"/>
                      </a:rPr>
                      <m:t>𝜇</m:t>
                    </m:r>
                  </m:oMath>
                </a14:m>
                <a:r>
                  <a:rPr lang="fr-FR" dirty="0"/>
                  <a:t>Hz </a:t>
                </a:r>
                <a:r>
                  <a:rPr lang="fr-FR" dirty="0" err="1"/>
                  <a:t>is</a:t>
                </a:r>
                <a:r>
                  <a:rPr lang="fr-FR" dirty="0"/>
                  <a:t>:</a:t>
                </a:r>
              </a:p>
              <a:p>
                <a:pPr marL="0" indent="0">
                  <a:spcBef>
                    <a:spcPts val="0"/>
                  </a:spcBef>
                  <a:buSzTx/>
                  <a:buNone/>
                  <a:defRPr sz="2400">
                    <a:latin typeface="Times New Roman"/>
                    <a:ea typeface="Times New Roman"/>
                    <a:cs typeface="Times New Roman"/>
                    <a:sym typeface="Times New Roman"/>
                  </a:defRPr>
                </a:pPr>
                <a:endParaRPr lang="fr-FR" sz="1200" dirty="0">
                  <a:latin typeface="Times New Roman"/>
                  <a:ea typeface="Times New Roman"/>
                  <a:cs typeface="Times New Roman"/>
                  <a:sym typeface="Times New Roman"/>
                </a:endParaRPr>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r>
                        <a:rPr lang="fr-FR" sz="2400" i="1">
                          <a:solidFill>
                            <a:schemeClr val="tx1"/>
                          </a:solidFill>
                          <a:latin typeface="Cambria Math" panose="02040503050406030204" pitchFamily="18" charset="0"/>
                          <a:ea typeface="Times New Roman"/>
                          <a:cs typeface="Times New Roman"/>
                          <a:sym typeface="Times New Roman"/>
                        </a:rPr>
                        <m:t>𝐻</m:t>
                      </m:r>
                      <m:r>
                        <a:rPr lang="fr-FR" sz="2400" i="1" baseline="-25000">
                          <a:solidFill>
                            <a:schemeClr val="tx1"/>
                          </a:solidFill>
                          <a:latin typeface="Cambria Math" panose="02040503050406030204" pitchFamily="18" charset="0"/>
                          <a:ea typeface="Times New Roman"/>
                          <a:cs typeface="Times New Roman"/>
                          <a:sym typeface="Times New Roman"/>
                        </a:rPr>
                        <m:t>𝑒𝑛𝑣</m:t>
                      </m:r>
                      <m:r>
                        <a:rPr lang="fr-FR" sz="2400" i="1">
                          <a:solidFill>
                            <a:schemeClr val="tx1"/>
                          </a:solidFill>
                          <a:latin typeface="Cambria Math" panose="02040503050406030204" pitchFamily="18" charset="0"/>
                          <a:ea typeface="Times New Roman"/>
                          <a:cs typeface="Times New Roman"/>
                          <a:sym typeface="Times New Roman"/>
                        </a:rPr>
                        <m:t>= </m:t>
                      </m:r>
                      <m:f>
                        <m:fPr>
                          <m:ctrlPr>
                            <a:rPr lang="fr-FR" sz="2400" i="1">
                              <a:solidFill>
                                <a:schemeClr val="tx1"/>
                              </a:solidFill>
                              <a:latin typeface="Cambria Math" panose="02040503050406030204" pitchFamily="18" charset="0"/>
                              <a:cs typeface="Times New Roman"/>
                              <a:sym typeface="Times New Roman"/>
                            </a:rPr>
                          </m:ctrlPr>
                        </m:fPr>
                        <m:num>
                          <m:r>
                            <a:rPr lang="fr-FR" sz="2400" i="1">
                              <a:solidFill>
                                <a:schemeClr val="tx1"/>
                              </a:solidFill>
                              <a:latin typeface="Cambria Math" panose="02040503050406030204" pitchFamily="18" charset="0"/>
                              <a:cs typeface="Times New Roman"/>
                              <a:sym typeface="Times New Roman"/>
                            </a:rPr>
                            <m:t>𝐴</m:t>
                          </m:r>
                          <m:r>
                            <a:rPr lang="fr-FR" sz="2400" i="1" baseline="-25000">
                              <a:solidFill>
                                <a:schemeClr val="tx1"/>
                              </a:solidFill>
                              <a:latin typeface="Cambria Math" panose="02040503050406030204" pitchFamily="18" charset="0"/>
                              <a:cs typeface="Times New Roman"/>
                              <a:sym typeface="Times New Roman"/>
                            </a:rPr>
                            <m:t>𝑚𝑎𝑥</m:t>
                          </m:r>
                          <m:r>
                            <m:rPr>
                              <m:nor/>
                            </m:rPr>
                            <a:rPr lang="el-GR" sz="2400">
                              <a:solidFill>
                                <a:schemeClr val="tx1"/>
                              </a:solidFill>
                              <a:sym typeface="Times New Roman"/>
                            </a:rPr>
                            <m:t>ζ</m:t>
                          </m:r>
                        </m:num>
                        <m:den>
                          <m:r>
                            <a:rPr lang="fr-FR" sz="2400" i="1">
                              <a:solidFill>
                                <a:schemeClr val="tx1"/>
                              </a:solidFill>
                              <a:latin typeface="Cambria Math" panose="02040503050406030204" pitchFamily="18" charset="0"/>
                              <a:cs typeface="Times New Roman"/>
                              <a:sym typeface="Times New Roman"/>
                            </a:rPr>
                            <m:t>(</m:t>
                          </m:r>
                          <m:r>
                            <a:rPr lang="fr-FR" sz="2400" i="1">
                              <a:solidFill>
                                <a:schemeClr val="tx1"/>
                              </a:solidFill>
                              <a:latin typeface="Cambria Math" panose="02040503050406030204" pitchFamily="18" charset="0"/>
                              <a:cs typeface="Times New Roman"/>
                              <a:sym typeface="Times New Roman"/>
                            </a:rPr>
                            <m:t>2</m:t>
                          </m:r>
                          <m:r>
                            <m:rPr>
                              <m:sty m:val="p"/>
                            </m:rPr>
                            <a:rPr lang="fr-FR" sz="2400">
                              <a:solidFill>
                                <a:schemeClr val="tx1"/>
                              </a:solidFill>
                              <a:latin typeface="Cambria Math" panose="02040503050406030204" pitchFamily="18" charset="0"/>
                              <a:cs typeface="Times New Roman"/>
                              <a:sym typeface="Times New Roman"/>
                            </a:rPr>
                            <m:t>Δ</m:t>
                          </m:r>
                          <m:r>
                            <a:rPr lang="fr-FR" sz="2400" i="1">
                              <a:solidFill>
                                <a:schemeClr val="tx1"/>
                              </a:solidFill>
                              <a:latin typeface="Cambria Math" panose="02040503050406030204" pitchFamily="18" charset="0"/>
                            </a:rPr>
                            <m:t>𝜈</m:t>
                          </m:r>
                          <m:r>
                            <a:rPr lang="fr-FR" sz="2400" i="1">
                              <a:solidFill>
                                <a:schemeClr val="tx1"/>
                              </a:solidFill>
                              <a:latin typeface="Cambria Math" panose="02040503050406030204" pitchFamily="18" charset="0"/>
                            </a:rPr>
                            <m:t>)</m:t>
                          </m:r>
                        </m:den>
                      </m:f>
                    </m:oMath>
                  </m:oMathPara>
                </a14:m>
                <a:endParaRPr lang="en-GB" sz="2400" dirty="0">
                  <a:solidFill>
                    <a:schemeClr val="tx1"/>
                  </a:solidFill>
                  <a:latin typeface="Times New Roman"/>
                  <a:ea typeface="Times New Roman"/>
                  <a:cs typeface="Times New Roman"/>
                  <a:sym typeface="Times New Roman"/>
                </a:endParaRPr>
              </a:p>
              <a:p>
                <a:pPr marL="0" indent="0">
                  <a:buSzTx/>
                  <a:buNone/>
                  <a:defRPr sz="2400">
                    <a:latin typeface="Times New Roman"/>
                    <a:ea typeface="Times New Roman"/>
                    <a:cs typeface="Times New Roman"/>
                    <a:sym typeface="Times New Roman"/>
                  </a:defRPr>
                </a:pPr>
                <a:endParaRPr lang="en-GB" dirty="0"/>
              </a:p>
            </p:txBody>
          </p:sp>
        </mc:Choice>
        <mc:Fallback xmlns="">
          <p:sp>
            <p:nvSpPr>
              <p:cNvPr id="185" name="The height of the radial mode   :"/>
              <p:cNvSpPr txBox="1">
                <a:spLocks noGrp="1" noRot="1" noChangeAspect="1" noMove="1" noResize="1" noEditPoints="1" noAdjustHandles="1" noChangeArrowheads="1" noChangeShapeType="1" noTextEdit="1"/>
              </p:cNvSpPr>
              <p:nvPr>
                <p:ph type="body" sz="half" idx="1"/>
              </p:nvPr>
            </p:nvSpPr>
            <p:spPr>
              <a:xfrm>
                <a:off x="661038" y="1985146"/>
                <a:ext cx="5623384" cy="6918222"/>
              </a:xfrm>
              <a:prstGeom prst="rect">
                <a:avLst/>
              </a:prstGeom>
              <a:blipFill>
                <a:blip r:embed="rId3"/>
                <a:stretch>
                  <a:fillRect l="-2384" t="-264"/>
                </a:stretch>
              </a:blipFill>
            </p:spPr>
            <p:txBody>
              <a:bodyPr/>
              <a:lstStyle/>
              <a:p>
                <a:r>
                  <a:rPr lang="en-GB">
                    <a:noFill/>
                  </a:rPr>
                  <a:t> </a:t>
                </a:r>
              </a:p>
            </p:txBody>
          </p:sp>
        </mc:Fallback>
      </mc:AlternateContent>
      <p:sp>
        <p:nvSpPr>
          <p:cNvPr id="186" name="The Lorentzian Peak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Lorentzian Peaks</a:t>
            </a:r>
          </a:p>
        </p:txBody>
      </p:sp>
      <p:pic>
        <p:nvPicPr>
          <p:cNvPr id="187" name="gauss height.png" descr="gauss height.png"/>
          <p:cNvPicPr>
            <a:picLocks noChangeAspect="1"/>
          </p:cNvPicPr>
          <p:nvPr/>
        </p:nvPicPr>
        <p:blipFill>
          <a:blip r:embed="rId4"/>
          <a:stretch>
            <a:fillRect/>
          </a:stretch>
        </p:blipFill>
        <p:spPr>
          <a:xfrm>
            <a:off x="6426993" y="2920404"/>
            <a:ext cx="5916769" cy="3912957"/>
          </a:xfrm>
          <a:prstGeom prst="rect">
            <a:avLst/>
          </a:prstGeom>
          <a:ln w="12700">
            <a:miter lim="400000"/>
          </a:ln>
        </p:spPr>
      </p:pic>
      <p:pic>
        <p:nvPicPr>
          <p:cNvPr id="188" name="Image" descr="Image"/>
          <p:cNvPicPr>
            <a:picLocks noChangeAspect="1"/>
          </p:cNvPicPr>
          <p:nvPr/>
        </p:nvPicPr>
        <p:blipFill>
          <a:blip r:embed="rId5"/>
          <a:stretch>
            <a:fillRect/>
          </a:stretch>
        </p:blipFill>
        <p:spPr>
          <a:xfrm>
            <a:off x="10191280" y="8384168"/>
            <a:ext cx="2707241" cy="106325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0" name="Texte"/>
              <p:cNvSpPr txBox="1"/>
              <p:nvPr/>
            </p:nvSpPr>
            <p:spPr>
              <a:xfrm>
                <a:off x="1145006" y="4154967"/>
                <a:ext cx="4115822" cy="14436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spAutoFit/>
              </a:bodyPr>
              <a:lstStyle>
                <a:lvl1pPr>
                  <a:defRPr sz="2000" b="0">
                    <a:solidFill>
                      <a:schemeClr val="accent5">
                        <a:lumOff val="-29866"/>
                      </a:schemeClr>
                    </a:solidFill>
                  </a:defRPr>
                </a:lvl1pPr>
              </a:lstStyle>
              <a:p>
                <a:pPr/>
                <a14:m>
                  <m:oMathPara xmlns:m="http://schemas.openxmlformats.org/officeDocument/2006/math">
                    <m:oMathParaPr>
                      <m:jc m:val="center"/>
                    </m:oMathParaPr>
                    <m:oMath xmlns:m="http://schemas.openxmlformats.org/officeDocument/2006/math">
                      <m:sSub>
                        <m:sSubPr>
                          <m:ctrlPr>
                            <a:rPr sz="2400" i="1">
                              <a:solidFill>
                                <a:srgbClr val="B41700"/>
                              </a:solidFill>
                              <a:latin typeface="Cambria Math" panose="02040503050406030204" pitchFamily="18" charset="0"/>
                            </a:rPr>
                          </m:ctrlPr>
                        </m:sSubPr>
                        <m:e>
                          <m:r>
                            <a:rPr sz="2400" i="1">
                              <a:solidFill>
                                <a:srgbClr val="B41700"/>
                              </a:solidFill>
                              <a:latin typeface="Cambria Math" panose="02040503050406030204" pitchFamily="18" charset="0"/>
                            </a:rPr>
                            <m:t>𝐿</m:t>
                          </m:r>
                        </m:e>
                        <m:sub>
                          <m:r>
                            <a:rPr sz="2400" i="1">
                              <a:solidFill>
                                <a:srgbClr val="B41700"/>
                              </a:solidFill>
                              <a:latin typeface="Cambria Math" panose="02040503050406030204" pitchFamily="18" charset="0"/>
                            </a:rPr>
                            <m:t>𝑛𝑙𝑚</m:t>
                          </m:r>
                        </m:sub>
                      </m:sSub>
                      <m:r>
                        <a:rPr sz="2400" i="1">
                          <a:solidFill>
                            <a:srgbClr val="B41700"/>
                          </a:solidFill>
                          <a:latin typeface="Cambria Math" panose="02040503050406030204" pitchFamily="18" charset="0"/>
                        </a:rPr>
                        <m:t>(</m:t>
                      </m:r>
                      <m:r>
                        <a:rPr sz="2400" i="1" smtClean="0">
                          <a:solidFill>
                            <a:srgbClr val="B41700"/>
                          </a:solidFill>
                          <a:latin typeface="Cambria Math" panose="02040503050406030204" pitchFamily="18" charset="0"/>
                        </a:rPr>
                        <m:t>𝜈</m:t>
                      </m:r>
                      <m:r>
                        <a:rPr sz="2400" i="1" smtClean="0">
                          <a:solidFill>
                            <a:srgbClr val="B41700"/>
                          </a:solidFill>
                          <a:latin typeface="Cambria Math" panose="02040503050406030204" pitchFamily="18" charset="0"/>
                        </a:rPr>
                        <m:t>)=</m:t>
                      </m:r>
                      <m:f>
                        <m:fPr>
                          <m:ctrlPr>
                            <a:rPr sz="2400" i="1">
                              <a:solidFill>
                                <a:srgbClr val="B41700"/>
                              </a:solidFill>
                              <a:latin typeface="Cambria Math" panose="02040503050406030204" pitchFamily="18" charset="0"/>
                            </a:rPr>
                          </m:ctrlPr>
                        </m:fPr>
                        <m:num>
                          <m:sSubSup>
                            <m:sSubSupPr>
                              <m:ctrlPr>
                                <a:rPr sz="2400" i="1">
                                  <a:solidFill>
                                    <a:srgbClr val="B41700"/>
                                  </a:solidFill>
                                  <a:latin typeface="Cambria Math" panose="02040503050406030204" pitchFamily="18" charset="0"/>
                                </a:rPr>
                              </m:ctrlPr>
                            </m:sSubSupPr>
                            <m:e>
                              <m:limUpp>
                                <m:limUppPr>
                                  <m:ctrlPr>
                                    <a:rPr sz="2400" i="1">
                                      <a:solidFill>
                                        <a:srgbClr val="B41700"/>
                                      </a:solidFill>
                                      <a:latin typeface="Cambria Math" panose="02040503050406030204" pitchFamily="18" charset="0"/>
                                    </a:rPr>
                                  </m:ctrlPr>
                                </m:limUppPr>
                                <m:e>
                                  <m:r>
                                    <a:rPr sz="2400" i="1">
                                      <a:solidFill>
                                        <a:srgbClr val="B41700"/>
                                      </a:solidFill>
                                      <a:latin typeface="Cambria Math" panose="02040503050406030204" pitchFamily="18" charset="0"/>
                                    </a:rPr>
                                    <m:t>𝑉</m:t>
                                  </m:r>
                                </m:e>
                                <m:lim>
                                  <m:r>
                                    <a:rPr sz="2400" i="1">
                                      <a:solidFill>
                                        <a:srgbClr val="B41700"/>
                                      </a:solidFill>
                                      <a:latin typeface="Cambria Math" panose="02040503050406030204" pitchFamily="18" charset="0"/>
                                    </a:rPr>
                                    <m:t>˜</m:t>
                                  </m:r>
                                </m:lim>
                              </m:limUpp>
                            </m:e>
                            <m:sub>
                              <m:r>
                                <a:rPr sz="2400" i="1">
                                  <a:solidFill>
                                    <a:srgbClr val="B41700"/>
                                  </a:solidFill>
                                  <a:latin typeface="Cambria Math" panose="02040503050406030204" pitchFamily="18" charset="0"/>
                                </a:rPr>
                                <m:t>𝑙</m:t>
                              </m:r>
                            </m:sub>
                            <m:sup>
                              <m:r>
                                <a:rPr sz="2400" i="1">
                                  <a:solidFill>
                                    <a:srgbClr val="B41700"/>
                                  </a:solidFill>
                                  <a:latin typeface="Cambria Math" panose="02040503050406030204" pitchFamily="18" charset="0"/>
                                </a:rPr>
                                <m:t>2</m:t>
                              </m:r>
                            </m:sup>
                          </m:sSubSup>
                          <m:sSub>
                            <m:sSubPr>
                              <m:ctrlPr>
                                <a:rPr sz="2400" i="1">
                                  <a:solidFill>
                                    <a:srgbClr val="B41700"/>
                                  </a:solidFill>
                                  <a:latin typeface="Cambria Math" panose="02040503050406030204" pitchFamily="18" charset="0"/>
                                </a:rPr>
                              </m:ctrlPr>
                            </m:sSubPr>
                            <m:e>
                              <m:r>
                                <a:rPr sz="2400" i="1">
                                  <a:solidFill>
                                    <a:srgbClr val="B41700"/>
                                  </a:solidFill>
                                  <a:latin typeface="Cambria Math" panose="02040503050406030204" pitchFamily="18" charset="0"/>
                                </a:rPr>
                                <m:t>𝐻</m:t>
                              </m:r>
                            </m:e>
                            <m:sub>
                              <m:r>
                                <a:rPr sz="2400" i="1">
                                  <a:solidFill>
                                    <a:srgbClr val="B41700"/>
                                  </a:solidFill>
                                  <a:latin typeface="Cambria Math" panose="02040503050406030204" pitchFamily="18" charset="0"/>
                                </a:rPr>
                                <m:t>𝑛</m:t>
                              </m:r>
                              <m:r>
                                <a:rPr sz="2400" i="1">
                                  <a:solidFill>
                                    <a:srgbClr val="B41700"/>
                                  </a:solidFill>
                                  <a:latin typeface="Cambria Math" panose="02040503050406030204" pitchFamily="18" charset="0"/>
                                </a:rPr>
                                <m:t>0</m:t>
                              </m:r>
                            </m:sub>
                          </m:sSub>
                        </m:num>
                        <m:den>
                          <m:r>
                            <a:rPr sz="2400" i="1">
                              <a:solidFill>
                                <a:srgbClr val="B41700"/>
                              </a:solidFill>
                              <a:latin typeface="Cambria Math" panose="02040503050406030204" pitchFamily="18" charset="0"/>
                            </a:rPr>
                            <m:t>1</m:t>
                          </m:r>
                          <m:r>
                            <a:rPr sz="2400" i="1">
                              <a:solidFill>
                                <a:srgbClr val="B41700"/>
                              </a:solidFill>
                              <a:latin typeface="Cambria Math" panose="02040503050406030204" pitchFamily="18" charset="0"/>
                            </a:rPr>
                            <m:t>+</m:t>
                          </m:r>
                          <m:f>
                            <m:fPr>
                              <m:ctrlPr>
                                <a:rPr sz="2400" i="1">
                                  <a:solidFill>
                                    <a:srgbClr val="B41700"/>
                                  </a:solidFill>
                                  <a:latin typeface="Cambria Math" panose="02040503050406030204" pitchFamily="18" charset="0"/>
                                </a:rPr>
                              </m:ctrlPr>
                            </m:fPr>
                            <m:num>
                              <m:r>
                                <a:rPr sz="2400" i="1">
                                  <a:solidFill>
                                    <a:srgbClr val="B41700"/>
                                  </a:solidFill>
                                  <a:latin typeface="Cambria Math" panose="02040503050406030204" pitchFamily="18" charset="0"/>
                                </a:rPr>
                                <m:t>1</m:t>
                              </m:r>
                            </m:num>
                            <m:den>
                              <m:sSubSup>
                                <m:sSubSupPr>
                                  <m:ctrlPr>
                                    <a:rPr sz="2400" i="1">
                                      <a:solidFill>
                                        <a:srgbClr val="B41700"/>
                                      </a:solidFill>
                                      <a:latin typeface="Cambria Math" panose="02040503050406030204" pitchFamily="18" charset="0"/>
                                    </a:rPr>
                                  </m:ctrlPr>
                                </m:sSubSupPr>
                                <m:e>
                                  <m:r>
                                    <m:rPr>
                                      <m:sty m:val="p"/>
                                    </m:rPr>
                                    <a:rPr sz="2400" i="1">
                                      <a:solidFill>
                                        <a:srgbClr val="B41700"/>
                                      </a:solidFill>
                                      <a:latin typeface="Cambria Math" panose="02040503050406030204" pitchFamily="18" charset="0"/>
                                    </a:rPr>
                                    <m:t>Γ</m:t>
                                  </m:r>
                                </m:e>
                                <m:sub>
                                  <m:r>
                                    <a:rPr sz="2400" i="1">
                                      <a:solidFill>
                                        <a:srgbClr val="B41700"/>
                                      </a:solidFill>
                                      <a:latin typeface="Cambria Math" panose="02040503050406030204" pitchFamily="18" charset="0"/>
                                    </a:rPr>
                                    <m:t>𝑛𝑙</m:t>
                                  </m:r>
                                </m:sub>
                                <m:sup>
                                  <m:r>
                                    <a:rPr sz="2400" i="1">
                                      <a:solidFill>
                                        <a:srgbClr val="B41700"/>
                                      </a:solidFill>
                                      <a:latin typeface="Cambria Math" panose="02040503050406030204" pitchFamily="18" charset="0"/>
                                    </a:rPr>
                                    <m:t>2</m:t>
                                  </m:r>
                                </m:sup>
                              </m:sSubSup>
                            </m:den>
                          </m:f>
                          <m:r>
                            <a:rPr sz="2400" i="1">
                              <a:solidFill>
                                <a:srgbClr val="B41700"/>
                              </a:solidFill>
                              <a:latin typeface="Cambria Math" panose="02040503050406030204" pitchFamily="18" charset="0"/>
                            </a:rPr>
                            <m:t>(</m:t>
                          </m:r>
                          <m:r>
                            <a:rPr sz="2400" i="1">
                              <a:solidFill>
                                <a:srgbClr val="B41700"/>
                              </a:solidFill>
                              <a:latin typeface="Cambria Math" panose="02040503050406030204" pitchFamily="18" charset="0"/>
                            </a:rPr>
                            <m:t>𝜈</m:t>
                          </m:r>
                          <m:r>
                            <a:rPr sz="2400" i="1">
                              <a:solidFill>
                                <a:srgbClr val="B41700"/>
                              </a:solidFill>
                              <a:latin typeface="Cambria Math" panose="02040503050406030204" pitchFamily="18" charset="0"/>
                            </a:rPr>
                            <m:t>−</m:t>
                          </m:r>
                          <m:sSub>
                            <m:sSubPr>
                              <m:ctrlPr>
                                <a:rPr sz="2400" i="1">
                                  <a:solidFill>
                                    <a:srgbClr val="B41700"/>
                                  </a:solidFill>
                                  <a:latin typeface="Cambria Math" panose="02040503050406030204" pitchFamily="18" charset="0"/>
                                </a:rPr>
                              </m:ctrlPr>
                            </m:sSubPr>
                            <m:e>
                              <m:r>
                                <a:rPr sz="2400" i="1">
                                  <a:solidFill>
                                    <a:srgbClr val="B41700"/>
                                  </a:solidFill>
                                  <a:latin typeface="Cambria Math" panose="02040503050406030204" pitchFamily="18" charset="0"/>
                                </a:rPr>
                                <m:t>𝜈</m:t>
                              </m:r>
                            </m:e>
                            <m:sub>
                              <m:r>
                                <a:rPr sz="2400" i="1">
                                  <a:solidFill>
                                    <a:srgbClr val="B41700"/>
                                  </a:solidFill>
                                  <a:latin typeface="Cambria Math" panose="02040503050406030204" pitchFamily="18" charset="0"/>
                                </a:rPr>
                                <m:t>𝑛𝑙</m:t>
                              </m:r>
                            </m:sub>
                          </m:sSub>
                          <m:sSup>
                            <m:sSupPr>
                              <m:ctrlPr>
                                <a:rPr sz="2400" i="1">
                                  <a:solidFill>
                                    <a:srgbClr val="B41700"/>
                                  </a:solidFill>
                                  <a:latin typeface="Cambria Math" panose="02040503050406030204" pitchFamily="18" charset="0"/>
                                </a:rPr>
                              </m:ctrlPr>
                            </m:sSupPr>
                            <m:e>
                              <m:r>
                                <a:rPr sz="2400" i="1">
                                  <a:solidFill>
                                    <a:srgbClr val="B41700"/>
                                  </a:solidFill>
                                  <a:latin typeface="Cambria Math" panose="02040503050406030204" pitchFamily="18" charset="0"/>
                                </a:rPr>
                                <m:t>)</m:t>
                              </m:r>
                            </m:e>
                            <m:sup>
                              <m:r>
                                <a:rPr sz="2400" i="1">
                                  <a:solidFill>
                                    <a:srgbClr val="B41700"/>
                                  </a:solidFill>
                                  <a:latin typeface="Cambria Math" panose="02040503050406030204" pitchFamily="18" charset="0"/>
                                </a:rPr>
                                <m:t>2</m:t>
                              </m:r>
                            </m:sup>
                          </m:sSup>
                        </m:den>
                      </m:f>
                    </m:oMath>
                  </m:oMathPara>
                </a14:m>
                <a:endParaRPr dirty="0">
                  <a:solidFill>
                    <a:srgbClr val="B51700"/>
                  </a:solidFill>
                </a:endParaRPr>
              </a:p>
            </p:txBody>
          </p:sp>
        </mc:Choice>
        <mc:Fallback xmlns="">
          <p:sp>
            <p:nvSpPr>
              <p:cNvPr id="190" name="Texte"/>
              <p:cNvSpPr txBox="1">
                <a:spLocks noRot="1" noChangeAspect="1" noMove="1" noResize="1" noEditPoints="1" noAdjustHandles="1" noChangeArrowheads="1" noChangeShapeType="1" noTextEdit="1"/>
              </p:cNvSpPr>
              <p:nvPr/>
            </p:nvSpPr>
            <p:spPr>
              <a:xfrm>
                <a:off x="1145006" y="4154967"/>
                <a:ext cx="4115822" cy="1443665"/>
              </a:xfrm>
              <a:prstGeom prst="rect">
                <a:avLst/>
              </a:prstGeom>
              <a:blipFill>
                <a:blip r:embed="rId3"/>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fr-FR">
                    <a:noFill/>
                  </a:rPr>
                  <a:t> </a:t>
                </a:r>
              </a:p>
            </p:txBody>
          </p:sp>
        </mc:Fallback>
      </mc:AlternateContent>
      <p:pic>
        <p:nvPicPr>
          <p:cNvPr id="191" name="lorentzians.png" descr="lorentzians.png"/>
          <p:cNvPicPr>
            <a:picLocks noChangeAspect="1"/>
          </p:cNvPicPr>
          <p:nvPr/>
        </p:nvPicPr>
        <p:blipFill>
          <a:blip r:embed="rId4"/>
          <a:stretch>
            <a:fillRect/>
          </a:stretch>
        </p:blipFill>
        <p:spPr>
          <a:xfrm>
            <a:off x="6423224" y="2917881"/>
            <a:ext cx="5924151" cy="3917838"/>
          </a:xfrm>
          <a:prstGeom prst="rect">
            <a:avLst/>
          </a:prstGeom>
          <a:ln w="12700">
            <a:miter lim="400000"/>
          </a:ln>
        </p:spPr>
      </p:pic>
      <p:sp>
        <p:nvSpPr>
          <p:cNvPr id="192" name="The Lorentzian Peak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Lorentzian Peaks</a:t>
            </a:r>
          </a:p>
        </p:txBody>
      </p:sp>
      <p:pic>
        <p:nvPicPr>
          <p:cNvPr id="193"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5" name="The squared visibilities   :…"/>
              <p:cNvSpPr txBox="1">
                <a:spLocks noGrp="1"/>
              </p:cNvSpPr>
              <p:nvPr>
                <p:ph type="body" sz="half" idx="1"/>
              </p:nvPr>
            </p:nvSpPr>
            <p:spPr>
              <a:xfrm>
                <a:off x="658404" y="2918708"/>
                <a:ext cx="5685102" cy="5627415"/>
              </a:xfrm>
              <a:prstGeom prst="rect">
                <a:avLst/>
              </a:prstGeom>
            </p:spPr>
            <p:txBody>
              <a:bodyPr anchor="t"/>
              <a:lstStyle/>
              <a:p>
                <a:pPr marL="0" indent="0" defTabSz="572516">
                  <a:lnSpc>
                    <a:spcPct val="50000"/>
                  </a:lnSpc>
                  <a:spcBef>
                    <a:spcPts val="2000"/>
                  </a:spcBef>
                  <a:buSzTx/>
                  <a:buNone/>
                  <a:defRPr sz="2352">
                    <a:latin typeface="Times New Roman"/>
                    <a:ea typeface="Times New Roman"/>
                    <a:cs typeface="Times New Roman"/>
                    <a:sym typeface="Times New Roman"/>
                  </a:defRPr>
                </a:pPr>
                <a:r>
                  <a:rPr dirty="0"/>
                  <a:t>The squared visibilities </a:t>
                </a:r>
                <a14:m>
                  <m:oMath xmlns:m="http://schemas.openxmlformats.org/officeDocument/2006/math">
                    <m:sSubSup>
                      <m:sSubSupPr>
                        <m:ctrlPr>
                          <a:rPr sz="2450" i="1">
                            <a:solidFill>
                              <a:srgbClr val="000000"/>
                            </a:solidFill>
                            <a:latin typeface="Cambria Math" panose="02040503050406030204" pitchFamily="18" charset="0"/>
                          </a:rPr>
                        </m:ctrlPr>
                      </m:sSubSupPr>
                      <m:e>
                        <m:limUpp>
                          <m:limUppPr>
                            <m:ctrlPr>
                              <a:rPr sz="2450" i="1">
                                <a:solidFill>
                                  <a:srgbClr val="000000"/>
                                </a:solidFill>
                                <a:latin typeface="Cambria Math" panose="02040503050406030204" pitchFamily="18" charset="0"/>
                              </a:rPr>
                            </m:ctrlPr>
                          </m:limUppPr>
                          <m:e>
                            <m:r>
                              <a:rPr sz="2450" i="1">
                                <a:solidFill>
                                  <a:srgbClr val="000000"/>
                                </a:solidFill>
                                <a:latin typeface="Cambria Math" panose="02040503050406030204" pitchFamily="18" charset="0"/>
                              </a:rPr>
                              <m:t>𝑉</m:t>
                            </m:r>
                          </m:e>
                          <m:lim>
                            <m:r>
                              <a:rPr sz="2450" i="1">
                                <a:solidFill>
                                  <a:srgbClr val="000000"/>
                                </a:solidFill>
                                <a:latin typeface="Cambria Math" panose="02040503050406030204" pitchFamily="18" charset="0"/>
                              </a:rPr>
                              <m:t>˜</m:t>
                            </m:r>
                          </m:lim>
                        </m:limUpp>
                      </m:e>
                      <m:sub>
                        <m:r>
                          <a:rPr sz="2450" i="1">
                            <a:solidFill>
                              <a:srgbClr val="000000"/>
                            </a:solidFill>
                            <a:latin typeface="Cambria Math" panose="02040503050406030204" pitchFamily="18" charset="0"/>
                          </a:rPr>
                          <m:t>𝑙</m:t>
                        </m:r>
                      </m:sub>
                      <m:sup>
                        <m:r>
                          <a:rPr sz="2450" i="1">
                            <a:solidFill>
                              <a:srgbClr val="000000"/>
                            </a:solidFill>
                            <a:latin typeface="Cambria Math" panose="02040503050406030204" pitchFamily="18" charset="0"/>
                          </a:rPr>
                          <m:t>2</m:t>
                        </m:r>
                      </m:sup>
                    </m:sSubSup>
                  </m:oMath>
                </a14:m>
                <a:r>
                  <a:rPr dirty="0"/>
                  <a:t> : </a:t>
                </a:r>
              </a:p>
              <a:p>
                <a:pPr marL="0" indent="0" defTabSz="572516">
                  <a:spcBef>
                    <a:spcPts val="3100"/>
                  </a:spcBef>
                  <a:buSzTx/>
                  <a:buNone/>
                  <a:defRPr sz="2352">
                    <a:latin typeface="Times New Roman"/>
                    <a:ea typeface="Times New Roman"/>
                    <a:cs typeface="Times New Roman"/>
                    <a:sym typeface="Times New Roman"/>
                  </a:defRPr>
                </a:pPr>
                <a14:m>
                  <m:oMath xmlns:m="http://schemas.openxmlformats.org/officeDocument/2006/math">
                    <m:sSup>
                      <m:sSupPr>
                        <m:ctrlPr>
                          <a:rPr sz="2350" i="1">
                            <a:solidFill>
                              <a:srgbClr val="000000"/>
                            </a:solidFill>
                            <a:latin typeface="Cambria Math" panose="02040503050406030204" pitchFamily="18" charset="0"/>
                          </a:rPr>
                        </m:ctrlPr>
                      </m:sSupPr>
                      <m:e>
                        <m:d>
                          <m:dPr>
                            <m:ctrlPr>
                              <a:rPr sz="2350" i="1">
                                <a:solidFill>
                                  <a:srgbClr val="000000"/>
                                </a:solidFill>
                                <a:latin typeface="Cambria Math" panose="02040503050406030204" pitchFamily="18" charset="0"/>
                              </a:rPr>
                            </m:ctrlPr>
                          </m:dPr>
                          <m:e>
                            <m:f>
                              <m:fPr>
                                <m:ctrlPr>
                                  <a:rPr sz="2350" i="1">
                                    <a:solidFill>
                                      <a:srgbClr val="000000"/>
                                    </a:solidFill>
                                    <a:latin typeface="Cambria Math" panose="02040503050406030204" pitchFamily="18" charset="0"/>
                                  </a:rPr>
                                </m:ctrlPr>
                              </m:fPr>
                              <m:num>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1</m:t>
                                    </m:r>
                                  </m:sub>
                                </m:sSub>
                              </m:num>
                              <m:den>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0</m:t>
                                    </m:r>
                                  </m:sub>
                                </m:sSub>
                              </m:den>
                            </m:f>
                          </m:e>
                        </m:d>
                      </m:e>
                      <m:sup>
                        <m:r>
                          <a:rPr sz="2350" i="1">
                            <a:solidFill>
                              <a:srgbClr val="000000"/>
                            </a:solidFill>
                            <a:latin typeface="Cambria Math" panose="02040503050406030204" pitchFamily="18" charset="0"/>
                          </a:rPr>
                          <m:t>2</m:t>
                        </m:r>
                      </m:sup>
                    </m:sSup>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1</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5</m:t>
                    </m:r>
                  </m:oMath>
                </a14:m>
                <a:r>
                  <a:rPr dirty="0"/>
                  <a:t>, </a:t>
                </a:r>
                <a14:m>
                  <m:oMath xmlns:m="http://schemas.openxmlformats.org/officeDocument/2006/math">
                    <m:sSup>
                      <m:sSupPr>
                        <m:ctrlPr>
                          <a:rPr sz="2350" i="1">
                            <a:solidFill>
                              <a:srgbClr val="000000"/>
                            </a:solidFill>
                            <a:latin typeface="Cambria Math" panose="02040503050406030204" pitchFamily="18" charset="0"/>
                          </a:rPr>
                        </m:ctrlPr>
                      </m:sSupPr>
                      <m:e>
                        <m:d>
                          <m:dPr>
                            <m:ctrlPr>
                              <a:rPr sz="2350" i="1">
                                <a:solidFill>
                                  <a:srgbClr val="000000"/>
                                </a:solidFill>
                                <a:latin typeface="Cambria Math" panose="02040503050406030204" pitchFamily="18" charset="0"/>
                              </a:rPr>
                            </m:ctrlPr>
                          </m:dPr>
                          <m:e>
                            <m:f>
                              <m:fPr>
                                <m:ctrlPr>
                                  <a:rPr sz="2350" i="1">
                                    <a:solidFill>
                                      <a:srgbClr val="000000"/>
                                    </a:solidFill>
                                    <a:latin typeface="Cambria Math" panose="02040503050406030204" pitchFamily="18" charset="0"/>
                                  </a:rPr>
                                </m:ctrlPr>
                              </m:fPr>
                              <m:num>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2</m:t>
                                    </m:r>
                                  </m:sub>
                                </m:sSub>
                              </m:num>
                              <m:den>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0</m:t>
                                    </m:r>
                                  </m:sub>
                                </m:sSub>
                              </m:den>
                            </m:f>
                          </m:e>
                        </m:d>
                      </m:e>
                      <m:sup>
                        <m:r>
                          <a:rPr sz="2350" i="1">
                            <a:solidFill>
                              <a:srgbClr val="000000"/>
                            </a:solidFill>
                            <a:latin typeface="Cambria Math" panose="02040503050406030204" pitchFamily="18" charset="0"/>
                          </a:rPr>
                          <m:t>2</m:t>
                        </m:r>
                      </m:sup>
                    </m:sSup>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0</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5</m:t>
                    </m:r>
                  </m:oMath>
                </a14:m>
                <a:r>
                  <a:rPr dirty="0"/>
                  <a:t>, </a:t>
                </a:r>
                <a14:m>
                  <m:oMath xmlns:m="http://schemas.openxmlformats.org/officeDocument/2006/math">
                    <m:sSup>
                      <m:sSupPr>
                        <m:ctrlPr>
                          <a:rPr sz="2350" i="1">
                            <a:solidFill>
                              <a:srgbClr val="000000"/>
                            </a:solidFill>
                            <a:latin typeface="Cambria Math" panose="02040503050406030204" pitchFamily="18" charset="0"/>
                          </a:rPr>
                        </m:ctrlPr>
                      </m:sSupPr>
                      <m:e>
                        <m:d>
                          <m:dPr>
                            <m:ctrlPr>
                              <a:rPr sz="2350" i="1">
                                <a:solidFill>
                                  <a:srgbClr val="000000"/>
                                </a:solidFill>
                                <a:latin typeface="Cambria Math" panose="02040503050406030204" pitchFamily="18" charset="0"/>
                              </a:rPr>
                            </m:ctrlPr>
                          </m:dPr>
                          <m:e>
                            <m:f>
                              <m:fPr>
                                <m:ctrlPr>
                                  <a:rPr sz="2350" i="1">
                                    <a:solidFill>
                                      <a:srgbClr val="000000"/>
                                    </a:solidFill>
                                    <a:latin typeface="Cambria Math" panose="02040503050406030204" pitchFamily="18" charset="0"/>
                                  </a:rPr>
                                </m:ctrlPr>
                              </m:fPr>
                              <m:num>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3</m:t>
                                    </m:r>
                                  </m:sub>
                                </m:sSub>
                              </m:num>
                              <m:den>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𝑉</m:t>
                                    </m:r>
                                  </m:e>
                                  <m:sub>
                                    <m:r>
                                      <a:rPr sz="2350" i="1">
                                        <a:solidFill>
                                          <a:srgbClr val="000000"/>
                                        </a:solidFill>
                                        <a:latin typeface="Cambria Math" panose="02040503050406030204" pitchFamily="18" charset="0"/>
                                      </a:rPr>
                                      <m:t>0</m:t>
                                    </m:r>
                                  </m:sub>
                                </m:sSub>
                              </m:den>
                            </m:f>
                          </m:e>
                        </m:d>
                      </m:e>
                      <m:sup>
                        <m:r>
                          <a:rPr sz="2350" i="1">
                            <a:solidFill>
                              <a:srgbClr val="000000"/>
                            </a:solidFill>
                            <a:latin typeface="Cambria Math" panose="02040503050406030204" pitchFamily="18" charset="0"/>
                          </a:rPr>
                          <m:t>2</m:t>
                        </m:r>
                      </m:sup>
                    </m:sSup>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0</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04</m:t>
                    </m:r>
                  </m:oMath>
                </a14:m>
                <a:endParaRPr sz="2254" dirty="0"/>
              </a:p>
              <a:p>
                <a:pPr marL="0" indent="0" defTabSz="572516">
                  <a:spcBef>
                    <a:spcPts val="3100"/>
                  </a:spcBef>
                  <a:buSzTx/>
                  <a:buNone/>
                  <a:defRPr sz="2352">
                    <a:latin typeface="Times New Roman"/>
                    <a:ea typeface="Times New Roman"/>
                    <a:cs typeface="Times New Roman"/>
                    <a:sym typeface="Times New Roman"/>
                  </a:defRPr>
                </a:pPr>
                <a:endParaRPr sz="2254" dirty="0"/>
              </a:p>
              <a:p>
                <a:pPr marL="0" indent="0" defTabSz="572516">
                  <a:spcBef>
                    <a:spcPts val="3100"/>
                  </a:spcBef>
                  <a:buSzTx/>
                  <a:buNone/>
                  <a:defRPr sz="2352">
                    <a:latin typeface="Times New Roman"/>
                    <a:ea typeface="Times New Roman"/>
                    <a:cs typeface="Times New Roman"/>
                    <a:sym typeface="Times New Roman"/>
                  </a:defRPr>
                </a:pPr>
                <a:r>
                  <a:rPr dirty="0"/>
                  <a:t>The height of the modes:</a:t>
                </a:r>
                <a:endParaRPr sz="2254" dirty="0"/>
              </a:p>
              <a:p>
                <a:pPr marL="0" indent="0" defTabSz="572516">
                  <a:spcBef>
                    <a:spcPts val="3100"/>
                  </a:spcBef>
                  <a:buSzTx/>
                  <a:buNone/>
                  <a:defRPr sz="2352">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𝐻</m:t>
                          </m:r>
                        </m:e>
                        <m:sub>
                          <m:r>
                            <a:rPr sz="2450" i="1">
                              <a:solidFill>
                                <a:srgbClr val="000000"/>
                              </a:solidFill>
                              <a:latin typeface="Cambria Math" panose="02040503050406030204" pitchFamily="18" charset="0"/>
                            </a:rPr>
                            <m:t>𝑛𝑙</m:t>
                          </m:r>
                        </m:sub>
                      </m:sSub>
                      <m:r>
                        <a:rPr sz="2450" i="1">
                          <a:solidFill>
                            <a:srgbClr val="000000"/>
                          </a:solidFill>
                          <a:latin typeface="Cambria Math" panose="02040503050406030204" pitchFamily="18" charset="0"/>
                        </a:rPr>
                        <m:t>=</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𝐻</m:t>
                          </m:r>
                        </m:e>
                        <m:sub>
                          <m:r>
                            <m:rPr>
                              <m:nor/>
                            </m:rPr>
                            <a:rPr sz="2450" i="1">
                              <a:solidFill>
                                <a:srgbClr val="000000"/>
                              </a:solidFill>
                              <a:latin typeface="Cambria Math" panose="02040503050406030204" pitchFamily="18" charset="0"/>
                            </a:rPr>
                            <m:t>gau</m:t>
                          </m:r>
                        </m:sub>
                      </m:sSub>
                      <m:r>
                        <a:rPr sz="2450" i="1">
                          <a:solidFill>
                            <a:srgbClr val="000000"/>
                          </a:solidFill>
                          <a:latin typeface="Cambria Math" panose="02040503050406030204" pitchFamily="18" charset="0"/>
                        </a:rPr>
                        <m:t>(</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𝜈</m:t>
                          </m:r>
                        </m:e>
                        <m:sub>
                          <m:r>
                            <a:rPr sz="2450" i="1">
                              <a:solidFill>
                                <a:srgbClr val="000000"/>
                              </a:solidFill>
                              <a:latin typeface="Cambria Math" panose="02040503050406030204" pitchFamily="18" charset="0"/>
                            </a:rPr>
                            <m:t>𝑛</m:t>
                          </m:r>
                          <m:r>
                            <a:rPr sz="2450" i="1">
                              <a:solidFill>
                                <a:srgbClr val="000000"/>
                              </a:solidFill>
                              <a:latin typeface="Cambria Math" panose="02040503050406030204" pitchFamily="18" charset="0"/>
                            </a:rPr>
                            <m:t>0</m:t>
                          </m:r>
                        </m:sub>
                      </m:sSub>
                      <m:r>
                        <a:rPr sz="2450" i="1">
                          <a:solidFill>
                            <a:srgbClr val="000000"/>
                          </a:solidFill>
                          <a:latin typeface="Cambria Math" panose="02040503050406030204" pitchFamily="18" charset="0"/>
                        </a:rPr>
                        <m:t>)</m:t>
                      </m:r>
                      <m:r>
                        <m:rPr>
                          <m:nor/>
                        </m:rPr>
                        <a:rPr sz="2450" i="1">
                          <a:solidFill>
                            <a:srgbClr val="000000"/>
                          </a:solidFill>
                          <a:latin typeface="Cambria Math" panose="02040503050406030204" pitchFamily="18" charset="0"/>
                        </a:rPr>
                        <m:t> </m:t>
                      </m:r>
                      <m:sSup>
                        <m:sSupPr>
                          <m:ctrlPr>
                            <a:rPr sz="2450" i="1">
                              <a:solidFill>
                                <a:srgbClr val="000000"/>
                              </a:solidFill>
                              <a:latin typeface="Cambria Math" panose="02040503050406030204" pitchFamily="18" charset="0"/>
                            </a:rPr>
                          </m:ctrlPr>
                        </m:sSupPr>
                        <m:e>
                          <m:d>
                            <m:dPr>
                              <m:ctrlPr>
                                <a:rPr sz="2450" i="1">
                                  <a:solidFill>
                                    <a:srgbClr val="000000"/>
                                  </a:solidFill>
                                  <a:latin typeface="Cambria Math" panose="02040503050406030204" pitchFamily="18" charset="0"/>
                                </a:rPr>
                              </m:ctrlPr>
                            </m:dPr>
                            <m:e>
                              <m:f>
                                <m:fPr>
                                  <m:ctrlPr>
                                    <a:rPr sz="2450" i="1">
                                      <a:solidFill>
                                        <a:srgbClr val="000000"/>
                                      </a:solidFill>
                                      <a:latin typeface="Cambria Math" panose="02040503050406030204" pitchFamily="18" charset="0"/>
                                    </a:rPr>
                                  </m:ctrlPr>
                                </m:fPr>
                                <m:num>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𝑉</m:t>
                                      </m:r>
                                    </m:e>
                                    <m:sub>
                                      <m:r>
                                        <a:rPr sz="2450" i="1">
                                          <a:solidFill>
                                            <a:srgbClr val="000000"/>
                                          </a:solidFill>
                                          <a:latin typeface="Cambria Math" panose="02040503050406030204" pitchFamily="18" charset="0"/>
                                        </a:rPr>
                                        <m:t>𝑙</m:t>
                                      </m:r>
                                    </m:sub>
                                  </m:sSub>
                                </m:num>
                                <m:den>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𝑉</m:t>
                                      </m:r>
                                    </m:e>
                                    <m:sub>
                                      <m:r>
                                        <a:rPr sz="2450" i="1">
                                          <a:solidFill>
                                            <a:srgbClr val="000000"/>
                                          </a:solidFill>
                                          <a:latin typeface="Cambria Math" panose="02040503050406030204" pitchFamily="18" charset="0"/>
                                        </a:rPr>
                                        <m:t>0</m:t>
                                      </m:r>
                                    </m:sub>
                                  </m:sSub>
                                </m:den>
                              </m:f>
                            </m:e>
                          </m:d>
                        </m:e>
                        <m:sup>
                          <m:r>
                            <a:rPr sz="2450" i="1">
                              <a:solidFill>
                                <a:srgbClr val="000000"/>
                              </a:solidFill>
                              <a:latin typeface="Cambria Math" panose="02040503050406030204" pitchFamily="18" charset="0"/>
                            </a:rPr>
                            <m:t>2</m:t>
                          </m:r>
                        </m:sup>
                      </m:sSup>
                      <m:r>
                        <a:rPr sz="2450" i="1">
                          <a:solidFill>
                            <a:srgbClr val="000000"/>
                          </a:solidFill>
                          <a:latin typeface="Cambria Math" panose="02040503050406030204" pitchFamily="18" charset="0"/>
                        </a:rPr>
                        <m:t>×</m:t>
                      </m:r>
                      <m:d>
                        <m:dPr>
                          <m:ctrlPr>
                            <a:rPr sz="2450" i="1">
                              <a:solidFill>
                                <a:srgbClr val="000000"/>
                              </a:solidFill>
                              <a:latin typeface="Cambria Math" panose="02040503050406030204" pitchFamily="18" charset="0"/>
                            </a:rPr>
                          </m:ctrlPr>
                        </m:dPr>
                        <m:e>
                          <m:f>
                            <m:fPr>
                              <m:ctrlPr>
                                <a:rPr sz="2450" i="1">
                                  <a:solidFill>
                                    <a:srgbClr val="000000"/>
                                  </a:solidFill>
                                  <a:latin typeface="Cambria Math" panose="02040503050406030204" pitchFamily="18" charset="0"/>
                                </a:rPr>
                              </m:ctrlPr>
                            </m:fPr>
                            <m:num>
                              <m:r>
                                <a:rPr sz="2450" i="1">
                                  <a:solidFill>
                                    <a:srgbClr val="000000"/>
                                  </a:solidFill>
                                  <a:latin typeface="Cambria Math" panose="02040503050406030204" pitchFamily="18" charset="0"/>
                                </a:rPr>
                                <m:t>2</m:t>
                              </m:r>
                              <m:r>
                                <m:rPr>
                                  <m:sty m:val="p"/>
                                </m:rPr>
                                <a:rPr sz="2450" i="1">
                                  <a:solidFill>
                                    <a:srgbClr val="000000"/>
                                  </a:solidFill>
                                  <a:latin typeface="Cambria Math" panose="02040503050406030204" pitchFamily="18" charset="0"/>
                                </a:rPr>
                                <m:t>Δ</m:t>
                              </m:r>
                              <m:r>
                                <a:rPr sz="2450" i="1">
                                  <a:solidFill>
                                    <a:srgbClr val="000000"/>
                                  </a:solidFill>
                                  <a:latin typeface="Cambria Math" panose="02040503050406030204" pitchFamily="18" charset="0"/>
                                </a:rPr>
                                <m:t>𝜈</m:t>
                              </m:r>
                            </m:num>
                            <m:den>
                              <m:r>
                                <a:rPr sz="2450" i="1">
                                  <a:solidFill>
                                    <a:srgbClr val="000000"/>
                                  </a:solidFill>
                                  <a:latin typeface="Cambria Math" panose="02040503050406030204" pitchFamily="18" charset="0"/>
                                </a:rPr>
                                <m:t>𝜋𝜁</m:t>
                              </m:r>
                              <m:r>
                                <m:rPr>
                                  <m:sty m:val="p"/>
                                </m:rPr>
                                <a:rPr sz="2450" i="1">
                                  <a:solidFill>
                                    <a:srgbClr val="000000"/>
                                  </a:solidFill>
                                  <a:latin typeface="Cambria Math" panose="02040503050406030204" pitchFamily="18" charset="0"/>
                                </a:rPr>
                                <m:t>Γ</m:t>
                              </m:r>
                            </m:den>
                          </m:f>
                        </m:e>
                      </m:d>
                    </m:oMath>
                  </m:oMathPara>
                </a14:m>
                <a:endParaRPr sz="2400" dirty="0"/>
              </a:p>
            </p:txBody>
          </p:sp>
        </mc:Choice>
        <mc:Fallback xmlns="">
          <p:sp>
            <p:nvSpPr>
              <p:cNvPr id="195" name="The squared visibilities   :…"/>
              <p:cNvSpPr txBox="1">
                <a:spLocks noGrp="1" noRot="1" noChangeAspect="1" noMove="1" noResize="1" noEditPoints="1" noAdjustHandles="1" noChangeArrowheads="1" noChangeShapeType="1" noTextEdit="1"/>
              </p:cNvSpPr>
              <p:nvPr>
                <p:ph type="body" sz="half" idx="1"/>
              </p:nvPr>
            </p:nvSpPr>
            <p:spPr>
              <a:xfrm>
                <a:off x="658404" y="2918708"/>
                <a:ext cx="5685102" cy="5627415"/>
              </a:xfrm>
              <a:prstGeom prst="rect">
                <a:avLst/>
              </a:prstGeom>
              <a:blipFill>
                <a:blip r:embed="rId3"/>
                <a:stretch>
                  <a:fillRect l="-2232" t="-3829"/>
                </a:stretch>
              </a:blipFill>
            </p:spPr>
            <p:txBody>
              <a:bodyPr/>
              <a:lstStyle/>
              <a:p>
                <a:r>
                  <a:rPr lang="fr-FR">
                    <a:noFill/>
                  </a:rPr>
                  <a:t> </a:t>
                </a:r>
              </a:p>
            </p:txBody>
          </p:sp>
        </mc:Fallback>
      </mc:AlternateContent>
      <p:pic>
        <p:nvPicPr>
          <p:cNvPr id="196" name="visibilities.png" descr="visibilities.png"/>
          <p:cNvPicPr>
            <a:picLocks noChangeAspect="1"/>
          </p:cNvPicPr>
          <p:nvPr/>
        </p:nvPicPr>
        <p:blipFill>
          <a:blip r:embed="rId4"/>
          <a:srcRect/>
          <a:stretch>
            <a:fillRect/>
          </a:stretch>
        </p:blipFill>
        <p:spPr>
          <a:xfrm>
            <a:off x="6424476" y="2918708"/>
            <a:ext cx="5921920" cy="3916364"/>
          </a:xfrm>
          <a:prstGeom prst="rect">
            <a:avLst/>
          </a:prstGeom>
          <a:ln w="12700">
            <a:miter lim="400000"/>
          </a:ln>
        </p:spPr>
      </p:pic>
      <p:sp>
        <p:nvSpPr>
          <p:cNvPr id="197" name="The Lorentzian Peak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Lorentzian Peaks</a:t>
            </a:r>
          </a:p>
        </p:txBody>
      </p:sp>
      <p:pic>
        <p:nvPicPr>
          <p:cNvPr id="198"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0" name="The width of the peaks   :…"/>
              <p:cNvSpPr txBox="1">
                <a:spLocks noGrp="1"/>
              </p:cNvSpPr>
              <p:nvPr>
                <p:ph type="body" sz="half" idx="1"/>
              </p:nvPr>
            </p:nvSpPr>
            <p:spPr>
              <a:xfrm>
                <a:off x="952500" y="2235489"/>
                <a:ext cx="5334000" cy="6892154"/>
              </a:xfrm>
              <a:prstGeom prst="rect">
                <a:avLst/>
              </a:prstGeom>
            </p:spPr>
            <p:txBody>
              <a:bodyPr anchor="t"/>
              <a:lstStyle/>
              <a:p>
                <a:pPr marL="0" indent="0">
                  <a:buSzTx/>
                  <a:buNone/>
                  <a:defRPr sz="2400">
                    <a:latin typeface="Times New Roman"/>
                    <a:ea typeface="Times New Roman"/>
                    <a:cs typeface="Times New Roman"/>
                    <a:sym typeface="Times New Roman"/>
                  </a:defRPr>
                </a:pPr>
                <a:r>
                  <a:rPr lang="fr-FR" dirty="0"/>
                  <a:t>The width of the peaks </a:t>
                </a:r>
                <a14:m>
                  <m:oMath xmlns:m="http://schemas.openxmlformats.org/officeDocument/2006/math">
                    <m:sSub>
                      <m:sSubPr>
                        <m:ctrlPr>
                          <a:rPr lang="ar-AE" sz="2500" i="1">
                            <a:solidFill>
                              <a:srgbClr val="000000"/>
                            </a:solidFill>
                            <a:latin typeface="Cambria Math" panose="02040503050406030204" pitchFamily="18" charset="0"/>
                          </a:rPr>
                        </m:ctrlPr>
                      </m:sSubPr>
                      <m:e>
                        <m:r>
                          <m:rPr>
                            <m:sty m:val="p"/>
                          </m:rPr>
                          <a:rPr lang="el-GR" sz="2500" i="1">
                            <a:solidFill>
                              <a:srgbClr val="000000"/>
                            </a:solidFill>
                            <a:latin typeface="Cambria Math" panose="02040503050406030204" pitchFamily="18" charset="0"/>
                          </a:rPr>
                          <m:t>Γ</m:t>
                        </m:r>
                      </m:e>
                      <m:sub>
                        <m:r>
                          <a:rPr lang="ar-AE" sz="2500" i="1">
                            <a:solidFill>
                              <a:srgbClr val="000000"/>
                            </a:solidFill>
                            <a:latin typeface="Cambria Math" panose="02040503050406030204" pitchFamily="18" charset="0"/>
                          </a:rPr>
                          <m:t>𝑛𝑙</m:t>
                        </m:r>
                      </m:sub>
                    </m:sSub>
                  </m:oMath>
                </a14:m>
                <a:r>
                  <a:rPr lang="ar-AE" dirty="0"/>
                  <a:t> : </a:t>
                </a:r>
              </a:p>
              <a:p>
                <a:pPr marL="0" indent="0">
                  <a:buSzTx/>
                  <a:buNone/>
                  <a:defRPr sz="2400">
                    <a:latin typeface="Times New Roman"/>
                    <a:ea typeface="Times New Roman"/>
                    <a:cs typeface="Times New Roman"/>
                    <a:sym typeface="Times New Roman"/>
                  </a:defRPr>
                </a:pPr>
                <a:r>
                  <a:rPr lang="ar-AE" u="sng" dirty="0"/>
                  <a:t>1</a:t>
                </a:r>
                <a:r>
                  <a:rPr lang="fr-FR" u="sng" dirty="0"/>
                  <a:t>st method</a:t>
                </a:r>
                <a:r>
                  <a:rPr lang="fr-FR" dirty="0"/>
                  <a:t>: (</a:t>
                </a:r>
                <a:r>
                  <a:rPr lang="fr-FR" dirty="0" err="1"/>
                  <a:t>Appourchaux</a:t>
                </a:r>
                <a:r>
                  <a:rPr lang="fr-FR" dirty="0"/>
                  <a:t>, 2014)</a:t>
                </a:r>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r>
                        <m:rPr>
                          <m:sty m:val="p"/>
                        </m:rPr>
                        <a:rPr lang="fr-FR" sz="2500" i="1">
                          <a:solidFill>
                            <a:srgbClr val="000000"/>
                          </a:solidFill>
                          <a:latin typeface="Cambria Math" panose="02040503050406030204" pitchFamily="18" charset="0"/>
                        </a:rPr>
                        <m:t>ln</m:t>
                      </m:r>
                      <m:r>
                        <m:rPr>
                          <m:sty m:val="p"/>
                        </m:rPr>
                        <a:rPr lang="el-GR" sz="2500" i="1">
                          <a:solidFill>
                            <a:srgbClr val="000000"/>
                          </a:solidFill>
                          <a:latin typeface="Cambria Math" panose="02040503050406030204" pitchFamily="18" charset="0"/>
                        </a:rPr>
                        <m:t>Γ</m:t>
                      </m:r>
                      <m:r>
                        <a:rPr lang="el-GR" sz="2500" i="1">
                          <a:solidFill>
                            <a:srgbClr val="000000"/>
                          </a:solidFill>
                          <a:latin typeface="Cambria Math" panose="02040503050406030204" pitchFamily="18" charset="0"/>
                        </a:rPr>
                        <m:t>=</m:t>
                      </m:r>
                      <m:r>
                        <a:rPr lang="el-GR" sz="2500" i="1">
                          <a:solidFill>
                            <a:srgbClr val="000000"/>
                          </a:solidFill>
                          <a:latin typeface="Cambria Math" panose="02040503050406030204" pitchFamily="18" charset="0"/>
                        </a:rPr>
                        <m:t>𝛼</m:t>
                      </m:r>
                      <m:r>
                        <m:rPr>
                          <m:sty m:val="p"/>
                        </m:rPr>
                        <a:rPr lang="fr-FR" sz="2500" i="1">
                          <a:solidFill>
                            <a:srgbClr val="000000"/>
                          </a:solidFill>
                          <a:latin typeface="Cambria Math" panose="02040503050406030204" pitchFamily="18" charset="0"/>
                        </a:rPr>
                        <m:t>ln</m:t>
                      </m:r>
                      <m:r>
                        <a:rPr lang="fr-FR" sz="2500" i="1">
                          <a:solidFill>
                            <a:srgbClr val="000000"/>
                          </a:solidFill>
                          <a:latin typeface="Cambria Math" panose="02040503050406030204" pitchFamily="18" charset="0"/>
                        </a:rPr>
                        <m:t>(</m:t>
                      </m:r>
                      <m:r>
                        <a:rPr lang="fr-FR" sz="2500" i="1">
                          <a:solidFill>
                            <a:srgbClr val="000000"/>
                          </a:solidFill>
                          <a:latin typeface="Cambria Math" panose="02040503050406030204" pitchFamily="18" charset="0"/>
                        </a:rPr>
                        <m:t>𝜈</m:t>
                      </m:r>
                      <m:r>
                        <a:rPr lang="fr-FR" sz="2500" i="1">
                          <a:solidFill>
                            <a:srgbClr val="000000"/>
                          </a:solidFill>
                          <a:latin typeface="Cambria Math" panose="02040503050406030204" pitchFamily="18" charset="0"/>
                        </a:rPr>
                        <m:t>/</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𝜈</m:t>
                          </m:r>
                        </m:e>
                        <m:sub>
                          <m:r>
                            <a:rPr lang="ar-AE" sz="2500" i="1">
                              <a:solidFill>
                                <a:srgbClr val="000000"/>
                              </a:solidFill>
                              <a:latin typeface="Cambria Math" panose="02040503050406030204" pitchFamily="18" charset="0"/>
                            </a:rPr>
                            <m:t>𝑚𝑎𝑥</m:t>
                          </m:r>
                        </m:sub>
                      </m:sSub>
                      <m:r>
                        <a:rPr lang="ar-AE" sz="2500" i="1">
                          <a:solidFill>
                            <a:srgbClr val="000000"/>
                          </a:solidFill>
                          <a:latin typeface="Cambria Math" panose="02040503050406030204" pitchFamily="18" charset="0"/>
                        </a:rPr>
                        <m:t>)+</m:t>
                      </m:r>
                      <m:r>
                        <m:rPr>
                          <m:sty m:val="p"/>
                        </m:rPr>
                        <a:rPr lang="fr-FR" sz="2500" i="1">
                          <a:solidFill>
                            <a:srgbClr val="000000"/>
                          </a:solidFill>
                          <a:latin typeface="Cambria Math" panose="02040503050406030204" pitchFamily="18" charset="0"/>
                        </a:rPr>
                        <m:t>ln</m:t>
                      </m:r>
                      <m:sSub>
                        <m:sSubPr>
                          <m:ctrlPr>
                            <a:rPr lang="ar-AE" sz="2500" i="1">
                              <a:solidFill>
                                <a:srgbClr val="000000"/>
                              </a:solidFill>
                              <a:latin typeface="Cambria Math" panose="02040503050406030204" pitchFamily="18" charset="0"/>
                            </a:rPr>
                          </m:ctrlPr>
                        </m:sSubPr>
                        <m:e>
                          <m:r>
                            <m:rPr>
                              <m:sty m:val="p"/>
                            </m:rPr>
                            <a:rPr lang="el-GR" sz="2500" i="1">
                              <a:solidFill>
                                <a:srgbClr val="000000"/>
                              </a:solidFill>
                              <a:latin typeface="Cambria Math" panose="02040503050406030204" pitchFamily="18" charset="0"/>
                            </a:rPr>
                            <m:t>Γ</m:t>
                          </m:r>
                        </m:e>
                        <m:sub>
                          <m:r>
                            <a:rPr lang="ar-AE" sz="2500" i="1">
                              <a:solidFill>
                                <a:srgbClr val="000000"/>
                              </a:solidFill>
                              <a:latin typeface="Cambria Math" panose="02040503050406030204" pitchFamily="18" charset="0"/>
                            </a:rPr>
                            <m:t>𝛼</m:t>
                          </m:r>
                        </m:sub>
                      </m:sSub>
                    </m:oMath>
                  </m:oMathPara>
                </a14:m>
                <a:endParaRPr lang="ar-AE" dirty="0"/>
              </a:p>
              <a:p>
                <a:pPr marL="0" indent="0">
                  <a:lnSpc>
                    <a:spcPct val="70000"/>
                  </a:lnSpc>
                  <a:spcBef>
                    <a:spcPts val="0"/>
                  </a:spcBef>
                  <a:buSzTx/>
                  <a:buNone/>
                  <a:defRPr sz="2400">
                    <a:solidFill>
                      <a:schemeClr val="accent5">
                        <a:lumOff val="-29866"/>
                      </a:schemeClr>
                    </a:solidFill>
                    <a:latin typeface="Times New Roman"/>
                    <a:ea typeface="Times New Roman"/>
                    <a:cs typeface="Times New Roman"/>
                    <a:sym typeface="Times New Roman"/>
                  </a:defRPr>
                </a:pPr>
                <a:endParaRPr lang="ar-AE" dirty="0"/>
              </a:p>
              <a:p>
                <a:pPr marL="0" indent="0">
                  <a:lnSpc>
                    <a:spcPct val="120000"/>
                  </a:lnSpc>
                  <a:buSzTx/>
                  <a:buNone/>
                  <a:defRPr sz="2400">
                    <a:latin typeface="Times New Roman"/>
                    <a:ea typeface="Times New Roman"/>
                    <a:cs typeface="Times New Roman"/>
                    <a:sym typeface="Times New Roman"/>
                  </a:defRPr>
                </a:pPr>
                <a:r>
                  <a:rPr lang="ar-AE" u="sng" dirty="0"/>
                  <a:t>2</a:t>
                </a:r>
                <a:r>
                  <a:rPr lang="fr-FR" u="sng" dirty="0"/>
                  <a:t>nd method</a:t>
                </a:r>
                <a:r>
                  <a:rPr lang="fr-FR" dirty="0"/>
                  <a:t> - applied: (</a:t>
                </a:r>
                <a:r>
                  <a:rPr lang="fr-FR" dirty="0" err="1"/>
                  <a:t>Appourchaux</a:t>
                </a:r>
                <a:r>
                  <a:rPr lang="fr-FR" dirty="0"/>
                  <a:t> 2012)</a:t>
                </a:r>
              </a:p>
              <a:p>
                <a:pPr marL="0" indent="0">
                  <a:lnSpc>
                    <a:spcPct val="120000"/>
                  </a:lnSpc>
                  <a:spcBef>
                    <a:spcPts val="0"/>
                  </a:spcBef>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r>
                        <m:rPr>
                          <m:sty m:val="p"/>
                        </m:rPr>
                        <a:rPr lang="el-GR" sz="2050" i="1">
                          <a:solidFill>
                            <a:srgbClr val="000000"/>
                          </a:solidFill>
                          <a:latin typeface="Cambria Math" panose="02040503050406030204" pitchFamily="18" charset="0"/>
                        </a:rPr>
                        <m:t>Γ</m:t>
                      </m:r>
                      <m:r>
                        <a:rPr lang="el-GR" sz="2050" i="1">
                          <a:solidFill>
                            <a:srgbClr val="000000"/>
                          </a:solidFill>
                          <a:latin typeface="Cambria Math" panose="02040503050406030204" pitchFamily="18" charset="0"/>
                        </a:rPr>
                        <m:t>=</m:t>
                      </m:r>
                      <m:sSub>
                        <m:sSubPr>
                          <m:ctrlPr>
                            <a:rPr lang="ar-AE" sz="2050" i="1">
                              <a:solidFill>
                                <a:srgbClr val="000000"/>
                              </a:solidFill>
                              <a:latin typeface="Cambria Math" panose="02040503050406030204" pitchFamily="18" charset="0"/>
                            </a:rPr>
                          </m:ctrlPr>
                        </m:sSubPr>
                        <m:e>
                          <m:r>
                            <m:rPr>
                              <m:sty m:val="p"/>
                            </m:rPr>
                            <a:rPr lang="el-GR" sz="2050" i="1">
                              <a:solidFill>
                                <a:srgbClr val="000000"/>
                              </a:solidFill>
                              <a:latin typeface="Cambria Math" panose="02040503050406030204" pitchFamily="18" charset="0"/>
                            </a:rPr>
                            <m:t>Γ</m:t>
                          </m:r>
                        </m:e>
                        <m:sub>
                          <m:r>
                            <a:rPr lang="ar-AE" sz="2050" i="1">
                              <a:solidFill>
                                <a:srgbClr val="000000"/>
                              </a:solidFill>
                              <a:latin typeface="Cambria Math" panose="02040503050406030204" pitchFamily="18" charset="0"/>
                            </a:rPr>
                            <m:t>0</m:t>
                          </m:r>
                        </m:sub>
                      </m:sSub>
                      <m:r>
                        <a:rPr lang="ar-AE" sz="2050" i="1">
                          <a:solidFill>
                            <a:srgbClr val="000000"/>
                          </a:solidFill>
                          <a:latin typeface="Cambria Math" panose="02040503050406030204" pitchFamily="18" charset="0"/>
                        </a:rPr>
                        <m:t>+</m:t>
                      </m:r>
                      <m:r>
                        <a:rPr lang="ar-AE" sz="2050" i="1">
                          <a:solidFill>
                            <a:srgbClr val="000000"/>
                          </a:solidFill>
                          <a:latin typeface="Cambria Math" panose="02040503050406030204" pitchFamily="18" charset="0"/>
                        </a:rPr>
                        <m:t>𝛼</m:t>
                      </m:r>
                      <m:sSup>
                        <m:sSupPr>
                          <m:ctrlPr>
                            <a:rPr lang="ar-AE" sz="2050" i="1">
                              <a:solidFill>
                                <a:srgbClr val="000000"/>
                              </a:solidFill>
                              <a:latin typeface="Cambria Math" panose="02040503050406030204" pitchFamily="18" charset="0"/>
                            </a:rPr>
                          </m:ctrlPr>
                        </m:sSupPr>
                        <m:e>
                          <m:d>
                            <m:dPr>
                              <m:ctrlPr>
                                <a:rPr lang="ar-AE" sz="2050" i="1">
                                  <a:solidFill>
                                    <a:srgbClr val="000000"/>
                                  </a:solidFill>
                                  <a:latin typeface="Cambria Math" panose="02040503050406030204" pitchFamily="18" charset="0"/>
                                </a:rPr>
                              </m:ctrlPr>
                            </m:dPr>
                            <m:e>
                              <m:f>
                                <m:fPr>
                                  <m:ctrlPr>
                                    <a:rPr lang="ar-AE" sz="2050" i="1">
                                      <a:solidFill>
                                        <a:srgbClr val="000000"/>
                                      </a:solidFill>
                                      <a:latin typeface="Cambria Math" panose="02040503050406030204" pitchFamily="18" charset="0"/>
                                    </a:rPr>
                                  </m:ctrlPr>
                                </m:fPr>
                                <m:num>
                                  <m:sSub>
                                    <m:sSubPr>
                                      <m:ctrlPr>
                                        <a:rPr lang="ar-AE" sz="2050" i="1">
                                          <a:solidFill>
                                            <a:srgbClr val="000000"/>
                                          </a:solidFill>
                                          <a:latin typeface="Cambria Math" panose="02040503050406030204" pitchFamily="18" charset="0"/>
                                        </a:rPr>
                                      </m:ctrlPr>
                                    </m:sSubPr>
                                    <m:e>
                                      <m:r>
                                        <a:rPr lang="ar-AE" sz="2050" i="1">
                                          <a:solidFill>
                                            <a:srgbClr val="000000"/>
                                          </a:solidFill>
                                          <a:latin typeface="Cambria Math" panose="02040503050406030204" pitchFamily="18" charset="0"/>
                                        </a:rPr>
                                        <m:t>𝑇</m:t>
                                      </m:r>
                                    </m:e>
                                    <m:sub>
                                      <m:r>
                                        <m:rPr>
                                          <m:nor/>
                                        </m:rPr>
                                        <a:rPr lang="fr-FR" sz="2050" i="1">
                                          <a:solidFill>
                                            <a:srgbClr val="000000"/>
                                          </a:solidFill>
                                          <a:latin typeface="Cambria Math" panose="02040503050406030204" pitchFamily="18" charset="0"/>
                                        </a:rPr>
                                        <m:t>eff</m:t>
                                      </m:r>
                                    </m:sub>
                                  </m:sSub>
                                </m:num>
                                <m:den>
                                  <m:r>
                                    <a:rPr lang="ar-AE" sz="2050" i="1">
                                      <a:solidFill>
                                        <a:srgbClr val="000000"/>
                                      </a:solidFill>
                                      <a:latin typeface="Cambria Math" panose="02040503050406030204" pitchFamily="18" charset="0"/>
                                    </a:rPr>
                                    <m:t>5777</m:t>
                                  </m:r>
                                </m:den>
                              </m:f>
                            </m:e>
                          </m:d>
                        </m:e>
                        <m:sup>
                          <m:r>
                            <a:rPr lang="ar-AE" sz="2050" i="1">
                              <a:solidFill>
                                <a:srgbClr val="000000"/>
                              </a:solidFill>
                              <a:latin typeface="Cambria Math" panose="02040503050406030204" pitchFamily="18" charset="0"/>
                            </a:rPr>
                            <m:t>𝛽</m:t>
                          </m:r>
                        </m:sup>
                      </m:sSup>
                    </m:oMath>
                  </m:oMathPara>
                </a14:m>
                <a:endParaRPr lang="ar-AE" dirty="0"/>
              </a:p>
              <a:p>
                <a:pPr marL="0" indent="0">
                  <a:lnSpc>
                    <a:spcPct val="120000"/>
                  </a:lnSpc>
                  <a:buSzTx/>
                  <a:buNone/>
                  <a:defRPr sz="2400">
                    <a:latin typeface="Times New Roman"/>
                    <a:ea typeface="Times New Roman"/>
                    <a:cs typeface="Times New Roman"/>
                    <a:sym typeface="Times New Roman"/>
                  </a:defRPr>
                </a:pPr>
                <a:r>
                  <a:rPr lang="fr-FR" dirty="0"/>
                  <a:t>With </a:t>
                </a:r>
                <a14:m>
                  <m:oMath xmlns:m="http://schemas.openxmlformats.org/officeDocument/2006/math">
                    <m:r>
                      <m:rPr>
                        <m:sty m:val="p"/>
                      </m:rPr>
                      <a:rPr lang="el-GR" sz="2550" i="1">
                        <a:solidFill>
                          <a:srgbClr val="000000"/>
                        </a:solidFill>
                        <a:latin typeface="Cambria Math" panose="02040503050406030204" pitchFamily="18" charset="0"/>
                      </a:rPr>
                      <m:t>Γ</m:t>
                    </m:r>
                    <m:r>
                      <a:rPr lang="el-GR" sz="2550" b="0" i="1" smtClean="0">
                        <a:solidFill>
                          <a:srgbClr val="000000"/>
                        </a:solidFill>
                        <a:latin typeface="Cambria Math" panose="02040503050406030204" pitchFamily="18" charset="0"/>
                      </a:rPr>
                      <m:t>0</m:t>
                    </m:r>
                    <m:r>
                      <a:rPr lang="el-GR" sz="2550" i="1">
                        <a:solidFill>
                          <a:srgbClr val="000000"/>
                        </a:solidFill>
                        <a:latin typeface="Cambria Math" panose="02040503050406030204" pitchFamily="18" charset="0"/>
                      </a:rPr>
                      <m:t>≈</m:t>
                    </m:r>
                    <m:r>
                      <a:rPr lang="el-GR" sz="2550" i="1">
                        <a:solidFill>
                          <a:srgbClr val="000000"/>
                        </a:solidFill>
                        <a:latin typeface="Cambria Math" panose="02040503050406030204" pitchFamily="18" charset="0"/>
                      </a:rPr>
                      <m:t>0</m:t>
                    </m:r>
                    <m:r>
                      <a:rPr lang="el-GR" sz="2550" i="1">
                        <a:solidFill>
                          <a:srgbClr val="000000"/>
                        </a:solidFill>
                        <a:latin typeface="Cambria Math" panose="02040503050406030204" pitchFamily="18" charset="0"/>
                      </a:rPr>
                      <m:t>.</m:t>
                    </m:r>
                    <m:r>
                      <a:rPr lang="el-GR" sz="2550" i="1">
                        <a:solidFill>
                          <a:srgbClr val="000000"/>
                        </a:solidFill>
                        <a:latin typeface="Cambria Math" panose="02040503050406030204" pitchFamily="18" charset="0"/>
                      </a:rPr>
                      <m:t>07</m:t>
                    </m:r>
                  </m:oMath>
                </a14:m>
                <a:r>
                  <a:rPr lang="el-GR" dirty="0"/>
                  <a:t> </a:t>
                </a:r>
                <a14:m>
                  <m:oMath xmlns:m="http://schemas.openxmlformats.org/officeDocument/2006/math">
                    <m:r>
                      <a:rPr lang="el-GR" sz="2550" i="1">
                        <a:solidFill>
                          <a:srgbClr val="000000"/>
                        </a:solidFill>
                        <a:latin typeface="Cambria Math" panose="02040503050406030204" pitchFamily="18" charset="0"/>
                      </a:rPr>
                      <m:t>𝜇</m:t>
                    </m:r>
                  </m:oMath>
                </a14:m>
                <a:r>
                  <a:rPr lang="fr-FR" dirty="0"/>
                  <a:t>Hz, </a:t>
                </a:r>
                <a14:m>
                  <m:oMath xmlns:m="http://schemas.openxmlformats.org/officeDocument/2006/math">
                    <m:r>
                      <a:rPr lang="fr-FR" sz="2600" i="1">
                        <a:solidFill>
                          <a:srgbClr val="000000"/>
                        </a:solidFill>
                        <a:latin typeface="Cambria Math" panose="02040503050406030204" pitchFamily="18" charset="0"/>
                      </a:rPr>
                      <m:t>𝛼</m:t>
                    </m:r>
                    <m:r>
                      <a:rPr lang="fr-FR" sz="2600" i="1">
                        <a:solidFill>
                          <a:srgbClr val="000000"/>
                        </a:solidFill>
                        <a:latin typeface="Cambria Math" panose="02040503050406030204" pitchFamily="18" charset="0"/>
                      </a:rPr>
                      <m:t>≈</m:t>
                    </m:r>
                    <m:r>
                      <a:rPr lang="fr-FR" sz="2600" i="1">
                        <a:solidFill>
                          <a:srgbClr val="000000"/>
                        </a:solidFill>
                        <a:latin typeface="Cambria Math" panose="02040503050406030204" pitchFamily="18" charset="0"/>
                      </a:rPr>
                      <m:t>0</m:t>
                    </m:r>
                    <m:r>
                      <a:rPr lang="fr-FR" sz="2600" i="1">
                        <a:solidFill>
                          <a:srgbClr val="000000"/>
                        </a:solidFill>
                        <a:latin typeface="Cambria Math" panose="02040503050406030204" pitchFamily="18" charset="0"/>
                      </a:rPr>
                      <m:t>.</m:t>
                    </m:r>
                    <m:r>
                      <a:rPr lang="fr-FR" sz="2600" i="1">
                        <a:solidFill>
                          <a:srgbClr val="000000"/>
                        </a:solidFill>
                        <a:latin typeface="Cambria Math" panose="02040503050406030204" pitchFamily="18" charset="0"/>
                      </a:rPr>
                      <m:t>91</m:t>
                    </m:r>
                  </m:oMath>
                </a14:m>
                <a:r>
                  <a:rPr lang="fr-FR" dirty="0"/>
                  <a:t> </a:t>
                </a:r>
                <a14:m>
                  <m:oMath xmlns:m="http://schemas.openxmlformats.org/officeDocument/2006/math">
                    <m:r>
                      <a:rPr lang="fr-FR" sz="2550" i="1">
                        <a:solidFill>
                          <a:srgbClr val="000000"/>
                        </a:solidFill>
                        <a:latin typeface="Cambria Math" panose="02040503050406030204" pitchFamily="18" charset="0"/>
                      </a:rPr>
                      <m:t>𝜇</m:t>
                    </m:r>
                  </m:oMath>
                </a14:m>
                <a:r>
                  <a:rPr lang="fr-FR" dirty="0"/>
                  <a:t>Hz and </a:t>
                </a:r>
                <a14:m>
                  <m:oMath xmlns:m="http://schemas.openxmlformats.org/officeDocument/2006/math">
                    <m:r>
                      <a:rPr lang="fr-FR" sz="2500" i="1">
                        <a:solidFill>
                          <a:srgbClr val="000000"/>
                        </a:solidFill>
                        <a:latin typeface="Cambria Math" panose="02040503050406030204" pitchFamily="18" charset="0"/>
                      </a:rPr>
                      <m:t>𝛽</m:t>
                    </m:r>
                    <m:r>
                      <a:rPr lang="fr-FR" sz="2500" i="1">
                        <a:solidFill>
                          <a:srgbClr val="000000"/>
                        </a:solidFill>
                        <a:latin typeface="Cambria Math" panose="02040503050406030204" pitchFamily="18" charset="0"/>
                      </a:rPr>
                      <m:t>≈</m:t>
                    </m:r>
                    <m:r>
                      <a:rPr lang="fr-FR" sz="2500" i="1">
                        <a:solidFill>
                          <a:srgbClr val="000000"/>
                        </a:solidFill>
                        <a:latin typeface="Cambria Math" panose="02040503050406030204" pitchFamily="18" charset="0"/>
                      </a:rPr>
                      <m:t>15</m:t>
                    </m:r>
                    <m:r>
                      <a:rPr lang="fr-FR" sz="2500" i="1">
                        <a:solidFill>
                          <a:srgbClr val="000000"/>
                        </a:solidFill>
                        <a:latin typeface="Cambria Math" panose="02040503050406030204" pitchFamily="18" charset="0"/>
                      </a:rPr>
                      <m:t>.</m:t>
                    </m:r>
                    <m:r>
                      <a:rPr lang="fr-FR" sz="2500" i="1">
                        <a:solidFill>
                          <a:srgbClr val="000000"/>
                        </a:solidFill>
                        <a:latin typeface="Cambria Math" panose="02040503050406030204" pitchFamily="18" charset="0"/>
                      </a:rPr>
                      <m:t>3</m:t>
                    </m:r>
                  </m:oMath>
                </a14:m>
                <a:r>
                  <a:rPr lang="fr-FR" dirty="0"/>
                  <a:t> </a:t>
                </a:r>
                <a14:m>
                  <m:oMath xmlns:m="http://schemas.openxmlformats.org/officeDocument/2006/math">
                    <m:r>
                      <a:rPr lang="fr-FR" sz="2550" i="1">
                        <a:solidFill>
                          <a:srgbClr val="000000"/>
                        </a:solidFill>
                        <a:latin typeface="Cambria Math" panose="02040503050406030204" pitchFamily="18" charset="0"/>
                      </a:rPr>
                      <m:t>𝜇</m:t>
                    </m:r>
                  </m:oMath>
                </a14:m>
                <a:r>
                  <a:rPr lang="fr-FR" dirty="0"/>
                  <a:t>Hz (Lund et al, 2017)</a:t>
                </a:r>
                <a:endParaRPr dirty="0"/>
              </a:p>
            </p:txBody>
          </p:sp>
        </mc:Choice>
        <mc:Fallback xmlns="">
          <p:sp>
            <p:nvSpPr>
              <p:cNvPr id="200" name="The width of the peaks   :…"/>
              <p:cNvSpPr txBox="1">
                <a:spLocks noGrp="1" noRot="1" noChangeAspect="1" noMove="1" noResize="1" noEditPoints="1" noAdjustHandles="1" noChangeArrowheads="1" noChangeShapeType="1" noTextEdit="1"/>
              </p:cNvSpPr>
              <p:nvPr>
                <p:ph type="body" sz="half" idx="1"/>
              </p:nvPr>
            </p:nvSpPr>
            <p:spPr>
              <a:xfrm>
                <a:off x="952500" y="2235489"/>
                <a:ext cx="5334000" cy="6892154"/>
              </a:xfrm>
              <a:prstGeom prst="rect">
                <a:avLst/>
              </a:prstGeom>
              <a:blipFill>
                <a:blip r:embed="rId3"/>
                <a:stretch>
                  <a:fillRect l="-2375" t="-368" r="-3563"/>
                </a:stretch>
              </a:blipFill>
            </p:spPr>
            <p:txBody>
              <a:bodyPr/>
              <a:lstStyle/>
              <a:p>
                <a:r>
                  <a:rPr lang="fr-FR">
                    <a:noFill/>
                  </a:rPr>
                  <a:t> </a:t>
                </a:r>
              </a:p>
            </p:txBody>
          </p:sp>
        </mc:Fallback>
      </mc:AlternateContent>
      <p:pic>
        <p:nvPicPr>
          <p:cNvPr id="201" name="linewidth.png" descr="linewidth.png"/>
          <p:cNvPicPr>
            <a:picLocks noChangeAspect="1"/>
          </p:cNvPicPr>
          <p:nvPr/>
        </p:nvPicPr>
        <p:blipFill>
          <a:blip r:embed="rId4"/>
          <a:stretch>
            <a:fillRect/>
          </a:stretch>
        </p:blipFill>
        <p:spPr>
          <a:xfrm>
            <a:off x="6428307" y="2921242"/>
            <a:ext cx="5913986" cy="3911116"/>
          </a:xfrm>
          <a:prstGeom prst="rect">
            <a:avLst/>
          </a:prstGeom>
          <a:ln w="12700">
            <a:miter lim="400000"/>
          </a:ln>
        </p:spPr>
      </p:pic>
      <p:sp>
        <p:nvSpPr>
          <p:cNvPr id="202" name="The Lorentzian Peak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Lorentzian Peaks</a:t>
            </a:r>
          </a:p>
        </p:txBody>
      </p:sp>
      <p:pic>
        <p:nvPicPr>
          <p:cNvPr id="203"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05" name="D.png" descr="D.png"/>
          <p:cNvPicPr>
            <a:picLocks noChangeAspect="1"/>
          </p:cNvPicPr>
          <p:nvPr/>
        </p:nvPicPr>
        <p:blipFill>
          <a:blip r:embed="rId3"/>
          <a:stretch>
            <a:fillRect/>
          </a:stretch>
        </p:blipFill>
        <p:spPr>
          <a:xfrm>
            <a:off x="6427864" y="2920949"/>
            <a:ext cx="5914872" cy="3911702"/>
          </a:xfrm>
          <a:prstGeom prst="rect">
            <a:avLst/>
          </a:prstGeom>
          <a:ln w="12700">
            <a:miter lim="400000"/>
          </a:ln>
        </p:spPr>
      </p:pic>
      <mc:AlternateContent xmlns:mc="http://schemas.openxmlformats.org/markup-compatibility/2006" xmlns:a14="http://schemas.microsoft.com/office/drawing/2010/main">
        <mc:Choice Requires="a14">
          <p:sp>
            <p:nvSpPr>
              <p:cNvPr id="206" name="The small separation   scales as D.…"/>
              <p:cNvSpPr txBox="1">
                <a:spLocks noGrp="1"/>
              </p:cNvSpPr>
              <p:nvPr>
                <p:ph type="body" sz="quarter" idx="1"/>
              </p:nvPr>
            </p:nvSpPr>
            <p:spPr>
              <a:xfrm>
                <a:off x="1041400" y="2920949"/>
                <a:ext cx="5334000" cy="3911702"/>
              </a:xfrm>
              <a:prstGeom prst="rect">
                <a:avLst/>
              </a:prstGeom>
            </p:spPr>
            <p:txBody>
              <a:bodyPr anchor="t"/>
              <a:lstStyle/>
              <a:p>
                <a:pPr marL="0" indent="0">
                  <a:buSzTx/>
                  <a:buNone/>
                  <a:defRPr sz="2400">
                    <a:latin typeface="Times New Roman"/>
                    <a:ea typeface="Times New Roman"/>
                    <a:cs typeface="Times New Roman"/>
                    <a:sym typeface="Times New Roman"/>
                  </a:defRPr>
                </a:pPr>
                <a:r>
                  <a:rPr dirty="0"/>
                  <a:t>The small separation </a:t>
                </a:r>
                <a14:m>
                  <m:oMath xmlns:m="http://schemas.openxmlformats.org/officeDocument/2006/math">
                    <m:r>
                      <a:rPr sz="2550" i="1">
                        <a:solidFill>
                          <a:srgbClr val="000000"/>
                        </a:solidFill>
                        <a:latin typeface="Cambria Math" panose="02040503050406030204" pitchFamily="18" charset="0"/>
                      </a:rPr>
                      <m:t>𝛿</m:t>
                    </m:r>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𝜈</m:t>
                        </m:r>
                      </m:e>
                      <m:sub>
                        <m:r>
                          <a:rPr sz="2550" i="1">
                            <a:solidFill>
                              <a:srgbClr val="000000"/>
                            </a:solidFill>
                            <a:latin typeface="Cambria Math" panose="02040503050406030204" pitchFamily="18" charset="0"/>
                          </a:rPr>
                          <m:t>02</m:t>
                        </m:r>
                      </m:sub>
                    </m:sSub>
                  </m:oMath>
                </a14:m>
                <a:r>
                  <a:rPr dirty="0"/>
                  <a:t> scales as D.</a:t>
                </a:r>
              </a:p>
              <a:p>
                <a:pPr marL="0" indent="0">
                  <a:buSzTx/>
                  <a:buNone/>
                  <a:defRPr sz="2400">
                    <a:latin typeface="Times New Roman"/>
                    <a:ea typeface="Times New Roman"/>
                    <a:cs typeface="Times New Roman"/>
                    <a:sym typeface="Times New Roman"/>
                  </a:defRPr>
                </a:pPr>
                <a:r>
                  <a:rPr dirty="0"/>
                  <a:t>D scales like the dynamical frequency which scales like the mean density (similar to </a:t>
                </a:r>
                <a14:m>
                  <m:oMath xmlns:m="http://schemas.openxmlformats.org/officeDocument/2006/math">
                    <m:r>
                      <m:rPr>
                        <m:sty m:val="p"/>
                      </m:rPr>
                      <a:rPr sz="2550" i="1">
                        <a:solidFill>
                          <a:srgbClr val="000000"/>
                        </a:solidFill>
                        <a:latin typeface="Cambria Math" panose="02040503050406030204" pitchFamily="18" charset="0"/>
                      </a:rPr>
                      <m:t>Δ</m:t>
                    </m:r>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𝜈</m:t>
                        </m:r>
                      </m:e>
                      <m:sub>
                        <m:r>
                          <a:rPr sz="2550" i="1">
                            <a:solidFill>
                              <a:srgbClr val="000000"/>
                            </a:solidFill>
                            <a:latin typeface="Cambria Math" panose="02040503050406030204" pitchFamily="18" charset="0"/>
                          </a:rPr>
                          <m:t>𝑛𝑙</m:t>
                        </m:r>
                      </m:sub>
                    </m:sSub>
                  </m:oMath>
                </a14:m>
                <a:r>
                  <a:rPr dirty="0"/>
                  <a:t>) such that : </a:t>
                </a:r>
                <a:endParaRPr lang="fr-FR" dirty="0"/>
              </a:p>
              <a:p>
                <a:pPr marL="0" indent="0">
                  <a:buSzTx/>
                  <a:buNone/>
                  <a:defRPr sz="2400">
                    <a:latin typeface="Times New Roman"/>
                    <a:ea typeface="Times New Roman"/>
                    <a:cs typeface="Times New Roman"/>
                    <a:sym typeface="Times New Roman"/>
                  </a:defRPr>
                </a:pPr>
                <a:endParaRPr sz="600" dirty="0"/>
              </a:p>
              <a:p>
                <a:pPr marL="0" indent="0">
                  <a:spcBef>
                    <a:spcPts val="600"/>
                  </a:spcBef>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f>
                        <m:fPr>
                          <m:ctrlPr>
                            <a:rPr sz="2500" i="1">
                              <a:solidFill>
                                <a:srgbClr val="000000"/>
                              </a:solidFill>
                              <a:latin typeface="Cambria Math" panose="02040503050406030204" pitchFamily="18" charset="0"/>
                            </a:rPr>
                          </m:ctrlPr>
                        </m:fPr>
                        <m:num>
                          <m:r>
                            <a:rPr sz="2500" i="1">
                              <a:solidFill>
                                <a:srgbClr val="000000"/>
                              </a:solidFill>
                              <a:latin typeface="Cambria Math" panose="02040503050406030204" pitchFamily="18" charset="0"/>
                            </a:rPr>
                            <m:t>𝐷</m:t>
                          </m:r>
                        </m:num>
                        <m:den>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𝐷</m:t>
                              </m:r>
                            </m:e>
                            <m:sub>
                              <m:r>
                                <a:rPr sz="2500" i="1">
                                  <a:solidFill>
                                    <a:srgbClr val="000000"/>
                                  </a:solidFill>
                                  <a:latin typeface="Cambria Math" panose="02040503050406030204" pitchFamily="18" charset="0"/>
                                </a:rPr>
                                <m:t>⊙</m:t>
                              </m:r>
                            </m:sub>
                          </m:sSub>
                        </m:den>
                      </m:f>
                      <m:r>
                        <a:rPr sz="2500" i="1">
                          <a:solidFill>
                            <a:srgbClr val="000000"/>
                          </a:solidFill>
                          <a:latin typeface="Cambria Math" panose="02040503050406030204" pitchFamily="18" charset="0"/>
                        </a:rPr>
                        <m:t>=</m:t>
                      </m:r>
                      <m:sSup>
                        <m:sSupPr>
                          <m:ctrlPr>
                            <a:rPr sz="2500" i="1">
                              <a:solidFill>
                                <a:srgbClr val="000000"/>
                              </a:solidFill>
                              <a:latin typeface="Cambria Math" panose="02040503050406030204" pitchFamily="18" charset="0"/>
                            </a:rPr>
                          </m:ctrlPr>
                        </m:sSupPr>
                        <m:e>
                          <m:d>
                            <m:dPr>
                              <m:ctrlPr>
                                <a:rPr sz="2500" i="1">
                                  <a:solidFill>
                                    <a:srgbClr val="000000"/>
                                  </a:solidFill>
                                  <a:latin typeface="Cambria Math" panose="02040503050406030204" pitchFamily="18" charset="0"/>
                                </a:rPr>
                              </m:ctrlPr>
                            </m:dPr>
                            <m:e>
                              <m:f>
                                <m:fPr>
                                  <m:ctrlPr>
                                    <a:rPr sz="2500" i="1">
                                      <a:solidFill>
                                        <a:srgbClr val="000000"/>
                                      </a:solidFill>
                                      <a:latin typeface="Cambria Math" panose="02040503050406030204" pitchFamily="18" charset="0"/>
                                    </a:rPr>
                                  </m:ctrlPr>
                                </m:fPr>
                                <m:num>
                                  <m:r>
                                    <a:rPr sz="2500" i="1">
                                      <a:solidFill>
                                        <a:srgbClr val="000000"/>
                                      </a:solidFill>
                                      <a:latin typeface="Cambria Math" panose="02040503050406030204" pitchFamily="18" charset="0"/>
                                    </a:rPr>
                                    <m:t>𝑀</m:t>
                                  </m:r>
                                </m:num>
                                <m:den>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𝑀</m:t>
                                      </m:r>
                                    </m:e>
                                    <m:sub>
                                      <m:r>
                                        <a:rPr sz="2500" i="1">
                                          <a:solidFill>
                                            <a:srgbClr val="000000"/>
                                          </a:solidFill>
                                          <a:latin typeface="Cambria Math" panose="02040503050406030204" pitchFamily="18" charset="0"/>
                                        </a:rPr>
                                        <m:t>⊙</m:t>
                                      </m:r>
                                    </m:sub>
                                  </m:sSub>
                                </m:den>
                              </m:f>
                            </m:e>
                          </m:d>
                        </m:e>
                        <m:sup>
                          <m:f>
                            <m:fPr>
                              <m:type m:val="lin"/>
                              <m:ctrlPr>
                                <a:rPr sz="2500" i="1">
                                  <a:solidFill>
                                    <a:srgbClr val="000000"/>
                                  </a:solidFill>
                                  <a:latin typeface="Cambria Math" panose="02040503050406030204" pitchFamily="18" charset="0"/>
                                </a:rPr>
                              </m:ctrlPr>
                            </m:fPr>
                            <m:num>
                              <m:r>
                                <a:rPr sz="2500" i="1">
                                  <a:solidFill>
                                    <a:srgbClr val="000000"/>
                                  </a:solidFill>
                                  <a:latin typeface="Cambria Math" panose="02040503050406030204" pitchFamily="18" charset="0"/>
                                </a:rPr>
                                <m:t>1</m:t>
                              </m:r>
                            </m:num>
                            <m:den>
                              <m:r>
                                <a:rPr sz="2500" i="1">
                                  <a:solidFill>
                                    <a:srgbClr val="000000"/>
                                  </a:solidFill>
                                  <a:latin typeface="Cambria Math" panose="02040503050406030204" pitchFamily="18" charset="0"/>
                                </a:rPr>
                                <m:t>2</m:t>
                              </m:r>
                            </m:den>
                          </m:f>
                        </m:sup>
                      </m:sSup>
                      <m:sSup>
                        <m:sSupPr>
                          <m:ctrlPr>
                            <a:rPr sz="2500" i="1">
                              <a:solidFill>
                                <a:srgbClr val="000000"/>
                              </a:solidFill>
                              <a:latin typeface="Cambria Math" panose="02040503050406030204" pitchFamily="18" charset="0"/>
                            </a:rPr>
                          </m:ctrlPr>
                        </m:sSupPr>
                        <m:e>
                          <m:d>
                            <m:dPr>
                              <m:ctrlPr>
                                <a:rPr sz="2500" i="1">
                                  <a:solidFill>
                                    <a:srgbClr val="000000"/>
                                  </a:solidFill>
                                  <a:latin typeface="Cambria Math" panose="02040503050406030204" pitchFamily="18" charset="0"/>
                                </a:rPr>
                              </m:ctrlPr>
                            </m:dPr>
                            <m:e>
                              <m:f>
                                <m:fPr>
                                  <m:ctrlPr>
                                    <a:rPr sz="2500" i="1">
                                      <a:solidFill>
                                        <a:srgbClr val="000000"/>
                                      </a:solidFill>
                                      <a:latin typeface="Cambria Math" panose="02040503050406030204" pitchFamily="18" charset="0"/>
                                    </a:rPr>
                                  </m:ctrlPr>
                                </m:fPr>
                                <m:num>
                                  <m:r>
                                    <a:rPr sz="2500" i="1">
                                      <a:solidFill>
                                        <a:srgbClr val="000000"/>
                                      </a:solidFill>
                                      <a:latin typeface="Cambria Math" panose="02040503050406030204" pitchFamily="18" charset="0"/>
                                    </a:rPr>
                                    <m:t>𝑅</m:t>
                                  </m:r>
                                </m:num>
                                <m:den>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𝑅</m:t>
                                      </m:r>
                                    </m:e>
                                    <m:sub>
                                      <m:r>
                                        <a:rPr sz="2500" i="1">
                                          <a:solidFill>
                                            <a:srgbClr val="000000"/>
                                          </a:solidFill>
                                          <a:latin typeface="Cambria Math" panose="02040503050406030204" pitchFamily="18" charset="0"/>
                                        </a:rPr>
                                        <m:t>⊙</m:t>
                                      </m:r>
                                    </m:sub>
                                  </m:sSub>
                                </m:den>
                              </m:f>
                            </m:e>
                          </m:d>
                        </m:e>
                        <m:sup>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3</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m:t>
                          </m:r>
                        </m:sup>
                      </m:sSup>
                    </m:oMath>
                  </m:oMathPara>
                </a14:m>
                <a:endParaRPr dirty="0"/>
              </a:p>
            </p:txBody>
          </p:sp>
        </mc:Choice>
        <mc:Fallback xmlns="">
          <p:sp>
            <p:nvSpPr>
              <p:cNvPr id="206" name="The small separation   scales as D.…"/>
              <p:cNvSpPr txBox="1">
                <a:spLocks noGrp="1" noRot="1" noChangeAspect="1" noMove="1" noResize="1" noEditPoints="1" noAdjustHandles="1" noChangeArrowheads="1" noChangeShapeType="1" noTextEdit="1"/>
              </p:cNvSpPr>
              <p:nvPr>
                <p:ph type="body" sz="quarter" idx="1"/>
              </p:nvPr>
            </p:nvSpPr>
            <p:spPr>
              <a:xfrm>
                <a:off x="1041400" y="2920949"/>
                <a:ext cx="5334000" cy="3911702"/>
              </a:xfrm>
              <a:prstGeom prst="rect">
                <a:avLst/>
              </a:prstGeom>
              <a:blipFill>
                <a:blip r:embed="rId4"/>
                <a:stretch>
                  <a:fillRect l="-2375" t="-647"/>
                </a:stretch>
              </a:blipFill>
            </p:spPr>
            <p:txBody>
              <a:bodyPr/>
              <a:lstStyle/>
              <a:p>
                <a:r>
                  <a:rPr lang="fr-FR">
                    <a:noFill/>
                  </a:rPr>
                  <a:t> </a:t>
                </a:r>
              </a:p>
            </p:txBody>
          </p:sp>
        </mc:Fallback>
      </mc:AlternateContent>
      <p:sp>
        <p:nvSpPr>
          <p:cNvPr id="207" name="The Lorentzian Peak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Lorentzian Peaks</a:t>
            </a:r>
          </a:p>
        </p:txBody>
      </p:sp>
      <p:pic>
        <p:nvPicPr>
          <p:cNvPr id="208"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10" name="gran.png" descr="gran.png"/>
          <p:cNvPicPr>
            <a:picLocks noChangeAspect="1"/>
          </p:cNvPicPr>
          <p:nvPr/>
        </p:nvPicPr>
        <p:blipFill>
          <a:blip r:embed="rId3"/>
          <a:stretch>
            <a:fillRect/>
          </a:stretch>
        </p:blipFill>
        <p:spPr>
          <a:xfrm>
            <a:off x="6426568" y="2920092"/>
            <a:ext cx="5917464" cy="3913416"/>
          </a:xfrm>
          <a:prstGeom prst="rect">
            <a:avLst/>
          </a:prstGeom>
          <a:ln w="12700">
            <a:miter lim="400000"/>
          </a:ln>
        </p:spPr>
      </p:pic>
      <mc:AlternateContent xmlns:mc="http://schemas.openxmlformats.org/markup-compatibility/2006" xmlns:a14="http://schemas.microsoft.com/office/drawing/2010/main">
        <mc:Choice Requires="a14">
          <p:sp>
            <p:nvSpPr>
              <p:cNvPr id="211" name="Corps"/>
              <p:cNvSpPr txBox="1">
                <a:spLocks noGrp="1"/>
              </p:cNvSpPr>
              <p:nvPr>
                <p:ph type="body" sz="half" idx="1"/>
              </p:nvPr>
            </p:nvSpPr>
            <p:spPr>
              <a:xfrm>
                <a:off x="1041400" y="1795421"/>
                <a:ext cx="5334000" cy="6892154"/>
              </a:xfrm>
              <a:prstGeom prst="rect">
                <a:avLst/>
              </a:prstGeom>
            </p:spPr>
            <p:txBody>
              <a:bodyPr anchor="t"/>
              <a:lstStyle/>
              <a:p>
                <a:pPr marL="0" indent="0">
                  <a:buSzTx/>
                  <a:buNone/>
                  <a:defRPr sz="2400">
                    <a:latin typeface="Times New Roman"/>
                    <a:ea typeface="Times New Roman"/>
                    <a:cs typeface="Times New Roman"/>
                    <a:sym typeface="Times New Roman"/>
                  </a:defRPr>
                </a:pPr>
                <a:endParaRPr lang="ar-AE" dirty="0"/>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r>
                        <a:rPr lang="ar-AE" sz="2500" i="1">
                          <a:solidFill>
                            <a:srgbClr val="000000"/>
                          </a:solidFill>
                          <a:latin typeface="Cambria Math" panose="02040503050406030204" pitchFamily="18" charset="0"/>
                        </a:rPr>
                        <m:t>𝑃</m:t>
                      </m: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𝜈</m:t>
                      </m:r>
                      <m:r>
                        <a:rPr lang="ar-AE" sz="2500" i="1">
                          <a:solidFill>
                            <a:srgbClr val="000000"/>
                          </a:solidFill>
                          <a:latin typeface="Cambria Math" panose="02040503050406030204" pitchFamily="18" charset="0"/>
                        </a:rPr>
                        <m:t>)=</m:t>
                      </m:r>
                      <m:f>
                        <m:fPr>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4</m:t>
                          </m:r>
                          <m:rad>
                            <m:radPr>
                              <m:degHide m:val="on"/>
                              <m:ctrlPr>
                                <a:rPr lang="ar-AE" sz="2500" i="1">
                                  <a:solidFill>
                                    <a:srgbClr val="000000"/>
                                  </a:solidFill>
                                  <a:latin typeface="Cambria Math" panose="02040503050406030204" pitchFamily="18" charset="0"/>
                                </a:rPr>
                              </m:ctrlPr>
                            </m:radPr>
                            <m:deg/>
                            <m:e>
                              <m:r>
                                <a:rPr lang="ar-AE" sz="2500" i="1">
                                  <a:solidFill>
                                    <a:srgbClr val="000000"/>
                                  </a:solidFill>
                                  <a:latin typeface="Cambria Math" panose="02040503050406030204" pitchFamily="18" charset="0"/>
                                </a:rPr>
                                <m:t>2</m:t>
                              </m:r>
                            </m:e>
                          </m:rad>
                          <m:sSubSup>
                            <m:sSubSupPr>
                              <m:ctrlPr>
                                <a:rPr lang="ar-AE" sz="2500" i="1">
                                  <a:solidFill>
                                    <a:srgbClr val="000000"/>
                                  </a:solidFill>
                                  <a:latin typeface="Cambria Math" panose="02040503050406030204" pitchFamily="18" charset="0"/>
                                </a:rPr>
                              </m:ctrlPr>
                            </m:sSubSupPr>
                            <m:e>
                              <m:r>
                                <a:rPr lang="ar-AE" sz="2500" i="1">
                                  <a:solidFill>
                                    <a:srgbClr val="000000"/>
                                  </a:solidFill>
                                  <a:latin typeface="Cambria Math" panose="02040503050406030204" pitchFamily="18" charset="0"/>
                                </a:rPr>
                                <m:t>𝜎</m:t>
                              </m:r>
                            </m:e>
                            <m:sub>
                              <m:r>
                                <a:rPr lang="ar-AE" sz="2500" i="1">
                                  <a:solidFill>
                                    <a:srgbClr val="000000"/>
                                  </a:solidFill>
                                  <a:latin typeface="Cambria Math" panose="02040503050406030204" pitchFamily="18" charset="0"/>
                                </a:rPr>
                                <m:t>𝑐</m:t>
                              </m:r>
                            </m:sub>
                            <m:sup>
                              <m:r>
                                <a:rPr lang="ar-AE" sz="2500" i="1">
                                  <a:solidFill>
                                    <a:srgbClr val="000000"/>
                                  </a:solidFill>
                                  <a:latin typeface="Cambria Math" panose="02040503050406030204" pitchFamily="18" charset="0"/>
                                </a:rPr>
                                <m:t>2</m:t>
                              </m:r>
                            </m:sup>
                          </m:sSubSup>
                        </m:num>
                        <m:den>
                          <m:r>
                            <a:rPr lang="ar-AE" sz="2500" i="1">
                              <a:solidFill>
                                <a:srgbClr val="000000"/>
                              </a:solidFill>
                              <a:latin typeface="Cambria Math" panose="02040503050406030204" pitchFamily="18" charset="0"/>
                            </a:rPr>
                            <m:t>1</m:t>
                          </m: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2</m:t>
                          </m:r>
                          <m:r>
                            <a:rPr lang="ar-AE" sz="2500" i="1">
                              <a:solidFill>
                                <a:srgbClr val="000000"/>
                              </a:solidFill>
                              <a:latin typeface="Cambria Math" panose="02040503050406030204" pitchFamily="18" charset="0"/>
                            </a:rPr>
                            <m:t>𝜋𝜈</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𝜏</m:t>
                              </m:r>
                            </m:e>
                            <m:sub>
                              <m:r>
                                <a:rPr lang="ar-AE" sz="2500" i="1">
                                  <a:solidFill>
                                    <a:srgbClr val="000000"/>
                                  </a:solidFill>
                                  <a:latin typeface="Cambria Math" panose="02040503050406030204" pitchFamily="18" charset="0"/>
                                </a:rPr>
                                <m:t>𝑐</m:t>
                              </m:r>
                            </m:sub>
                          </m:sSub>
                          <m:sSup>
                            <m:sSupPr>
                              <m:ctrlPr>
                                <a:rPr lang="ar-AE" sz="2500" i="1">
                                  <a:solidFill>
                                    <a:srgbClr val="000000"/>
                                  </a:solidFill>
                                  <a:latin typeface="Cambria Math" panose="02040503050406030204" pitchFamily="18" charset="0"/>
                                </a:rPr>
                              </m:ctrlPr>
                            </m:sSupPr>
                            <m:e>
                              <m:r>
                                <a:rPr lang="ar-AE" sz="2500" i="1">
                                  <a:solidFill>
                                    <a:srgbClr val="000000"/>
                                  </a:solidFill>
                                  <a:latin typeface="Cambria Math" panose="02040503050406030204" pitchFamily="18" charset="0"/>
                                </a:rPr>
                                <m:t>)</m:t>
                              </m:r>
                            </m:e>
                            <m:sup>
                              <m:r>
                                <a:rPr lang="en-GB" sz="2500" b="0" i="1" smtClean="0">
                                  <a:solidFill>
                                    <a:srgbClr val="000000"/>
                                  </a:solidFill>
                                  <a:latin typeface="Cambria Math" panose="02040503050406030204" pitchFamily="18" charset="0"/>
                                </a:rPr>
                                <m:t>2</m:t>
                              </m:r>
                            </m:sup>
                          </m:sSup>
                        </m:den>
                      </m:f>
                    </m:oMath>
                  </m:oMathPara>
                </a14:m>
                <a:endParaRPr lang="ar-AE" dirty="0"/>
              </a:p>
              <a:p>
                <a:pPr marL="0" indent="0">
                  <a:buSzTx/>
                  <a:buNone/>
                  <a:defRPr sz="2400">
                    <a:latin typeface="Times New Roman"/>
                    <a:ea typeface="Times New Roman"/>
                    <a:cs typeface="Times New Roman"/>
                    <a:sym typeface="Times New Roman"/>
                  </a:defRPr>
                </a:pPr>
                <a:endParaRPr lang="ar-AE" dirty="0"/>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𝜎</m:t>
                          </m:r>
                        </m:e>
                        <m:sub>
                          <m:r>
                            <a:rPr lang="ar-AE" sz="2500" i="1">
                              <a:solidFill>
                                <a:srgbClr val="000000"/>
                              </a:solidFill>
                              <a:latin typeface="Cambria Math" panose="02040503050406030204" pitchFamily="18" charset="0"/>
                            </a:rPr>
                            <m:t>𝑐</m:t>
                          </m:r>
                        </m:sub>
                      </m:sSub>
                      <m:r>
                        <a:rPr lang="ar-AE" sz="2500" i="1">
                          <a:solidFill>
                            <a:srgbClr val="000000"/>
                          </a:solidFill>
                          <a:latin typeface="Cambria Math" panose="02040503050406030204" pitchFamily="18" charset="0"/>
                        </a:rPr>
                        <m:t>=</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𝜎</m:t>
                          </m:r>
                        </m:e>
                        <m:sub>
                          <m:r>
                            <a:rPr lang="ar-AE" sz="2500" i="1">
                              <a:solidFill>
                                <a:srgbClr val="000000"/>
                              </a:solidFill>
                              <a:latin typeface="Cambria Math" panose="02040503050406030204" pitchFamily="18" charset="0"/>
                            </a:rPr>
                            <m:t>𝑐</m:t>
                          </m:r>
                          <m:r>
                            <a:rPr lang="ar-AE" sz="2500" i="1">
                              <a:solidFill>
                                <a:srgbClr val="000000"/>
                              </a:solidFill>
                              <a:latin typeface="Cambria Math" panose="02040503050406030204" pitchFamily="18" charset="0"/>
                            </a:rPr>
                            <m:t>,⊙</m:t>
                          </m:r>
                        </m:sub>
                      </m:sSub>
                      <m:r>
                        <a:rPr lang="fr-FR" sz="2500" b="0" i="1" smtClean="0">
                          <a:solidFill>
                            <a:srgbClr val="000000"/>
                          </a:solidFill>
                          <a:latin typeface="Cambria Math" panose="02040503050406030204" pitchFamily="18" charset="0"/>
                        </a:rPr>
                        <m:t> </m:t>
                      </m:r>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𝑒𝑓𝑓</m:t>
                                  </m:r>
                                </m:sub>
                              </m:sSub>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𝑒𝑓𝑓</m:t>
                                  </m:r>
                                  <m:r>
                                    <a:rPr lang="ar-AE" sz="2500" i="1">
                                      <a:solidFill>
                                        <a:srgbClr val="000000"/>
                                      </a:solidFill>
                                      <a:latin typeface="Cambria Math" panose="02040503050406030204" pitchFamily="18" charset="0"/>
                                    </a:rPr>
                                    <m:t>⊙</m:t>
                                  </m:r>
                                </m:sub>
                              </m:sSub>
                            </m:den>
                          </m:f>
                        </m:e>
                      </m:d>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𝑅</m:t>
                              </m:r>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𝑅</m:t>
                                  </m:r>
                                </m:e>
                                <m:sub>
                                  <m:r>
                                    <a:rPr lang="ar-AE" sz="2500" i="1">
                                      <a:solidFill>
                                        <a:srgbClr val="000000"/>
                                      </a:solidFill>
                                      <a:latin typeface="Cambria Math" panose="02040503050406030204" pitchFamily="18" charset="0"/>
                                    </a:rPr>
                                    <m:t>⊙</m:t>
                                  </m:r>
                                </m:sub>
                              </m:sSub>
                            </m:den>
                          </m:f>
                        </m:e>
                      </m:d>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𝑀</m:t>
                                  </m:r>
                                </m:e>
                                <m:sub>
                                  <m:r>
                                    <a:rPr lang="ar-AE" sz="2500" i="1">
                                      <a:solidFill>
                                        <a:srgbClr val="000000"/>
                                      </a:solidFill>
                                      <a:latin typeface="Cambria Math" panose="02040503050406030204" pitchFamily="18" charset="0"/>
                                    </a:rPr>
                                    <m:t>⊙</m:t>
                                  </m:r>
                                </m:sub>
                              </m:sSub>
                            </m:num>
                            <m:den>
                              <m:r>
                                <a:rPr lang="ar-AE" sz="2500" i="1">
                                  <a:solidFill>
                                    <a:srgbClr val="000000"/>
                                  </a:solidFill>
                                  <a:latin typeface="Cambria Math" panose="02040503050406030204" pitchFamily="18" charset="0"/>
                                </a:rPr>
                                <m:t>𝑀</m:t>
                              </m:r>
                            </m:den>
                          </m:f>
                        </m:e>
                      </m:d>
                    </m:oMath>
                  </m:oMathPara>
                </a14:m>
                <a:endParaRPr lang="fr-FR" dirty="0"/>
              </a:p>
              <a:p>
                <a:pPr marL="0" indent="0">
                  <a:buSzTx/>
                  <a:buNone/>
                  <a:defRPr sz="2400">
                    <a:latin typeface="Times New Roman"/>
                    <a:ea typeface="Times New Roman"/>
                    <a:cs typeface="Times New Roman"/>
                    <a:sym typeface="Times New Roman"/>
                  </a:defRPr>
                </a:pPr>
                <a:endParaRPr lang="ar-AE" dirty="0"/>
              </a:p>
              <a:p>
                <a:pPr marL="0" indent="0">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𝜏</m:t>
                          </m:r>
                        </m:e>
                        <m:sub>
                          <m:r>
                            <a:rPr lang="ar-AE" sz="2500" i="1">
                              <a:solidFill>
                                <a:srgbClr val="000000"/>
                              </a:solidFill>
                              <a:latin typeface="Cambria Math" panose="02040503050406030204" pitchFamily="18" charset="0"/>
                            </a:rPr>
                            <m:t>𝑐</m:t>
                          </m:r>
                        </m:sub>
                      </m:sSub>
                      <m:r>
                        <a:rPr lang="ar-AE" sz="2500" i="1">
                          <a:solidFill>
                            <a:srgbClr val="000000"/>
                          </a:solidFill>
                          <a:latin typeface="Cambria Math" panose="02040503050406030204" pitchFamily="18" charset="0"/>
                        </a:rPr>
                        <m:t>=</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𝜏</m:t>
                          </m:r>
                        </m:e>
                        <m:sub>
                          <m:r>
                            <a:rPr lang="ar-AE" sz="2500" i="1">
                              <a:solidFill>
                                <a:srgbClr val="000000"/>
                              </a:solidFill>
                              <a:latin typeface="Cambria Math" panose="02040503050406030204" pitchFamily="18" charset="0"/>
                            </a:rPr>
                            <m:t>𝑐</m:t>
                          </m:r>
                          <m:r>
                            <a:rPr lang="ar-AE" sz="2500" i="1">
                              <a:solidFill>
                                <a:srgbClr val="000000"/>
                              </a:solidFill>
                              <a:latin typeface="Cambria Math" panose="02040503050406030204" pitchFamily="18" charset="0"/>
                            </a:rPr>
                            <m:t>,⊙</m:t>
                          </m:r>
                        </m:sub>
                      </m:sSub>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𝑒𝑓𝑓</m:t>
                                  </m:r>
                                </m:sub>
                              </m:sSub>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𝑇</m:t>
                                  </m:r>
                                </m:e>
                                <m:sub>
                                  <m:r>
                                    <a:rPr lang="ar-AE" sz="2500" i="1">
                                      <a:solidFill>
                                        <a:srgbClr val="000000"/>
                                      </a:solidFill>
                                      <a:latin typeface="Cambria Math" panose="02040503050406030204" pitchFamily="18" charset="0"/>
                                    </a:rPr>
                                    <m:t>𝑒𝑓𝑓</m:t>
                                  </m:r>
                                  <m:r>
                                    <a:rPr lang="ar-AE" sz="2500" i="1">
                                      <a:solidFill>
                                        <a:srgbClr val="000000"/>
                                      </a:solidFill>
                                      <a:latin typeface="Cambria Math" panose="02040503050406030204" pitchFamily="18" charset="0"/>
                                    </a:rPr>
                                    <m:t>,⊙</m:t>
                                  </m:r>
                                </m:sub>
                              </m:sSub>
                            </m:den>
                          </m:f>
                        </m:e>
                      </m:d>
                      <m:r>
                        <a:rPr lang="fr-FR" sz="2500" b="0" i="1" baseline="30000" smtClean="0">
                          <a:solidFill>
                            <a:srgbClr val="000000"/>
                          </a:solidFill>
                          <a:latin typeface="Cambria Math" panose="02040503050406030204" pitchFamily="18" charset="0"/>
                        </a:rPr>
                        <m:t>1</m:t>
                      </m:r>
                      <m:r>
                        <a:rPr lang="fr-FR" sz="2500" b="0" i="1" baseline="30000" smtClean="0">
                          <a:solidFill>
                            <a:srgbClr val="000000"/>
                          </a:solidFill>
                          <a:latin typeface="Cambria Math" panose="02040503050406030204" pitchFamily="18" charset="0"/>
                        </a:rPr>
                        <m:t>/</m:t>
                      </m:r>
                      <m:r>
                        <a:rPr lang="fr-FR" sz="2500" b="0" i="1" baseline="30000" smtClean="0">
                          <a:solidFill>
                            <a:srgbClr val="000000"/>
                          </a:solidFill>
                          <a:latin typeface="Cambria Math" panose="02040503050406030204" pitchFamily="18" charset="0"/>
                        </a:rPr>
                        <m:t>2</m:t>
                      </m:r>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𝑔</m:t>
                                  </m:r>
                                </m:e>
                                <m:sub>
                                  <m:r>
                                    <a:rPr lang="ar-AE" sz="2500" i="1">
                                      <a:solidFill>
                                        <a:srgbClr val="000000"/>
                                      </a:solidFill>
                                      <a:latin typeface="Cambria Math" panose="02040503050406030204" pitchFamily="18" charset="0"/>
                                    </a:rPr>
                                    <m:t>⊙</m:t>
                                  </m:r>
                                </m:sub>
                              </m:sSub>
                            </m:num>
                            <m:den>
                              <m:r>
                                <a:rPr lang="ar-AE" sz="2500" i="1">
                                  <a:solidFill>
                                    <a:srgbClr val="000000"/>
                                  </a:solidFill>
                                  <a:latin typeface="Cambria Math" panose="02040503050406030204" pitchFamily="18" charset="0"/>
                                </a:rPr>
                                <m:t>𝑔</m:t>
                              </m:r>
                            </m:den>
                          </m:f>
                        </m:e>
                      </m:d>
                    </m:oMath>
                  </m:oMathPara>
                </a14:m>
                <a:endParaRPr dirty="0"/>
              </a:p>
            </p:txBody>
          </p:sp>
        </mc:Choice>
        <mc:Fallback xmlns="">
          <p:sp>
            <p:nvSpPr>
              <p:cNvPr id="211" name="Corps"/>
              <p:cNvSpPr txBox="1">
                <a:spLocks noGrp="1" noRot="1" noChangeAspect="1" noMove="1" noResize="1" noEditPoints="1" noAdjustHandles="1" noChangeArrowheads="1" noChangeShapeType="1" noTextEdit="1"/>
              </p:cNvSpPr>
              <p:nvPr>
                <p:ph type="body" sz="half" idx="1"/>
              </p:nvPr>
            </p:nvSpPr>
            <p:spPr>
              <a:xfrm>
                <a:off x="1041400" y="1795421"/>
                <a:ext cx="5334000" cy="6892154"/>
              </a:xfrm>
              <a:prstGeom prst="rect">
                <a:avLst/>
              </a:prstGeom>
              <a:blipFill>
                <a:blip r:embed="rId4"/>
                <a:stretch>
                  <a:fillRect/>
                </a:stretch>
              </a:blipFill>
            </p:spPr>
            <p:txBody>
              <a:bodyPr/>
              <a:lstStyle/>
              <a:p>
                <a:r>
                  <a:rPr lang="en-GB">
                    <a:noFill/>
                  </a:rPr>
                  <a:t> </a:t>
                </a:r>
              </a:p>
            </p:txBody>
          </p:sp>
        </mc:Fallback>
      </mc:AlternateContent>
      <p:sp>
        <p:nvSpPr>
          <p:cNvPr id="212" name="The granulation"/>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rPr dirty="0"/>
              <a:t>The </a:t>
            </a:r>
            <a:r>
              <a:rPr lang="en-GB" dirty="0"/>
              <a:t>G</a:t>
            </a:r>
            <a:r>
              <a:rPr dirty="0" err="1"/>
              <a:t>ranulation</a:t>
            </a:r>
            <a:endParaRPr dirty="0"/>
          </a:p>
        </p:txBody>
      </p:sp>
      <p:pic>
        <p:nvPicPr>
          <p:cNvPr id="213"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15" name="shotnoise.png" descr="shotnoise.png"/>
          <p:cNvPicPr>
            <a:picLocks noChangeAspect="1"/>
          </p:cNvPicPr>
          <p:nvPr/>
        </p:nvPicPr>
        <p:blipFill>
          <a:blip r:embed="rId3"/>
          <a:stretch>
            <a:fillRect/>
          </a:stretch>
        </p:blipFill>
        <p:spPr>
          <a:xfrm>
            <a:off x="6423822" y="2918276"/>
            <a:ext cx="5922956" cy="3917048"/>
          </a:xfrm>
          <a:prstGeom prst="rect">
            <a:avLst/>
          </a:prstGeom>
          <a:ln w="12700">
            <a:miter lim="400000"/>
          </a:ln>
        </p:spPr>
      </p:pic>
      <mc:AlternateContent xmlns:mc="http://schemas.openxmlformats.org/markup-compatibility/2006" xmlns:a14="http://schemas.microsoft.com/office/drawing/2010/main">
        <mc:Choice Requires="a14">
          <p:sp>
            <p:nvSpPr>
              <p:cNvPr id="216" name="The shot noise (= photon noise) depends on the apparent magnitude (here in the V band) of the star:"/>
              <p:cNvSpPr txBox="1">
                <a:spLocks noGrp="1"/>
              </p:cNvSpPr>
              <p:nvPr>
                <p:ph type="body" sz="half" idx="1"/>
              </p:nvPr>
            </p:nvSpPr>
            <p:spPr>
              <a:xfrm>
                <a:off x="952500" y="2654043"/>
                <a:ext cx="5334000" cy="4445513"/>
              </a:xfrm>
              <a:prstGeom prst="rect">
                <a:avLst/>
              </a:prstGeom>
            </p:spPr>
            <p:txBody>
              <a:bodyPr anchor="t">
                <a:normAutofit/>
              </a:bodyPr>
              <a:lstStyle/>
              <a:p>
                <a:pPr marL="0" indent="0">
                  <a:buSzTx/>
                  <a:buNone/>
                  <a:defRPr sz="2400">
                    <a:latin typeface="Times New Roman"/>
                    <a:ea typeface="Times New Roman"/>
                    <a:cs typeface="Times New Roman"/>
                    <a:sym typeface="Times New Roman"/>
                  </a:defRPr>
                </a:pPr>
                <a:r>
                  <a:rPr dirty="0"/>
                  <a:t>The shot noise (= photon noise) depends on the apparent magnitude (here in the V band) of the star:</a:t>
                </a:r>
              </a:p>
              <a:p>
                <a:pPr marL="0" indent="0">
                  <a:buSzTx/>
                  <a:buNone/>
                  <a:defRPr sz="2400">
                    <a:latin typeface="Times New Roman"/>
                    <a:ea typeface="Times New Roman"/>
                    <a:cs typeface="Times New Roman"/>
                    <a:sym typeface="Times New Roman"/>
                  </a:defRPr>
                </a:pPr>
                <a14:m>
                  <m:oMath xmlns:m="http://schemas.openxmlformats.org/officeDocument/2006/math">
                    <m:r>
                      <m:rPr>
                        <m:nor/>
                      </m:rPr>
                      <a:rPr sz="2450" i="1">
                        <a:solidFill>
                          <a:srgbClr val="000000"/>
                        </a:solidFill>
                        <a:latin typeface="Times New Roman" panose="02020603050405020304" pitchFamily="18" charset="0"/>
                        <a:cs typeface="Times New Roman" panose="02020603050405020304" pitchFamily="18" charset="0"/>
                      </a:rPr>
                      <m:t>shot</m:t>
                    </m:r>
                    <m:r>
                      <m:rPr>
                        <m:nor/>
                      </m:rPr>
                      <a:rPr sz="2450" i="1">
                        <a:solidFill>
                          <a:srgbClr val="000000"/>
                        </a:solidFill>
                        <a:latin typeface="Times New Roman" panose="02020603050405020304" pitchFamily="18" charset="0"/>
                        <a:cs typeface="Times New Roman" panose="02020603050405020304" pitchFamily="18" charset="0"/>
                      </a:rPr>
                      <m:t> </m:t>
                    </m:r>
                    <m:r>
                      <m:rPr>
                        <m:nor/>
                      </m:rPr>
                      <a:rPr sz="2450" i="1">
                        <a:solidFill>
                          <a:srgbClr val="000000"/>
                        </a:solidFill>
                        <a:latin typeface="Times New Roman" panose="02020603050405020304" pitchFamily="18" charset="0"/>
                        <a:cs typeface="Times New Roman" panose="02020603050405020304" pitchFamily="18" charset="0"/>
                      </a:rPr>
                      <m:t>noise</m:t>
                    </m:r>
                    <m:r>
                      <m:rPr>
                        <m:nor/>
                      </m:rPr>
                      <a:rPr sz="2450" i="1">
                        <a:solidFill>
                          <a:srgbClr val="000000"/>
                        </a:solidFill>
                        <a:latin typeface="Times New Roman" panose="02020603050405020304" pitchFamily="18" charset="0"/>
                        <a:cs typeface="Times New Roman" panose="02020603050405020304" pitchFamily="18" charset="0"/>
                      </a:rPr>
                      <m:t> </m:t>
                    </m:r>
                    <m:r>
                      <m:rPr>
                        <m:nor/>
                      </m:rPr>
                      <a:rPr sz="2450" i="1">
                        <a:solidFill>
                          <a:srgbClr val="000000"/>
                        </a:solidFill>
                        <a:latin typeface="Times New Roman" panose="02020603050405020304" pitchFamily="18" charset="0"/>
                        <a:cs typeface="Times New Roman" panose="02020603050405020304" pitchFamily="18" charset="0"/>
                      </a:rPr>
                      <m:t>=</m:t>
                    </m:r>
                    <m:r>
                      <a:rPr sz="2450" i="1">
                        <a:solidFill>
                          <a:srgbClr val="000000"/>
                        </a:solidFill>
                        <a:latin typeface="Cambria Math" panose="02040503050406030204" pitchFamily="18" charset="0"/>
                      </a:rPr>
                      <m:t>18</m:t>
                    </m:r>
                    <m:r>
                      <a:rPr sz="2450" i="1">
                        <a:solidFill>
                          <a:srgbClr val="000000"/>
                        </a:solidFill>
                        <a:latin typeface="Cambria Math" panose="02040503050406030204" pitchFamily="18" charset="0"/>
                      </a:rPr>
                      <m:t>×</m:t>
                    </m:r>
                    <m:sSup>
                      <m:sSupPr>
                        <m:ctrlPr>
                          <a:rPr sz="2450" i="1">
                            <a:solidFill>
                              <a:srgbClr val="000000"/>
                            </a:solidFill>
                            <a:latin typeface="Cambria Math" panose="02040503050406030204" pitchFamily="18" charset="0"/>
                          </a:rPr>
                        </m:ctrlPr>
                      </m:sSupPr>
                      <m:e>
                        <m:r>
                          <a:rPr sz="2450" i="1">
                            <a:solidFill>
                              <a:srgbClr val="000000"/>
                            </a:solidFill>
                            <a:latin typeface="Cambria Math" panose="02040503050406030204" pitchFamily="18" charset="0"/>
                          </a:rPr>
                          <m:t>10</m:t>
                        </m:r>
                      </m:e>
                      <m:sup>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0</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4</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11</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𝑉</m:t>
                        </m:r>
                        <m:r>
                          <a:rPr sz="2450" i="1">
                            <a:solidFill>
                              <a:srgbClr val="000000"/>
                            </a:solidFill>
                            <a:latin typeface="Cambria Math" panose="02040503050406030204" pitchFamily="18" charset="0"/>
                          </a:rPr>
                          <m:t>)</m:t>
                        </m:r>
                      </m:sup>
                    </m:sSup>
                  </m:oMath>
                </a14:m>
                <a:r>
                  <a:rPr dirty="0">
                    <a:latin typeface="Times New Roman" panose="02020603050405020304" pitchFamily="18" charset="0"/>
                    <a:cs typeface="Times New Roman" panose="02020603050405020304" pitchFamily="18" charset="0"/>
                  </a:rPr>
                  <a:t> </a:t>
                </a:r>
              </a:p>
              <a:p>
                <a:pPr marL="0" indent="0">
                  <a:buSzTx/>
                  <a:buNone/>
                  <a:defRPr sz="2400">
                    <a:latin typeface="Times New Roman"/>
                    <a:ea typeface="Times New Roman"/>
                    <a:cs typeface="Times New Roman"/>
                    <a:sym typeface="Times New Roman"/>
                  </a:defRPr>
                </a:pPr>
                <a:r>
                  <a:rPr lang="fr-FR" dirty="0"/>
                  <a:t>⟶ offset of the line of oscillation </a:t>
                </a:r>
                <a:r>
                  <a:rPr lang="fr-FR" dirty="0" err="1"/>
                  <a:t>activity</a:t>
                </a:r>
                <a:endParaRPr lang="fr-FR" dirty="0"/>
              </a:p>
              <a:p>
                <a:pPr marL="0" indent="0">
                  <a:buSzTx/>
                  <a:buNone/>
                  <a:defRPr sz="2400">
                    <a:latin typeface="Times New Roman"/>
                    <a:ea typeface="Times New Roman"/>
                    <a:cs typeface="Times New Roman"/>
                    <a:sym typeface="Times New Roman"/>
                  </a:defRPr>
                </a:pPr>
                <a:r>
                  <a:rPr lang="fr-FR" dirty="0"/>
                  <a:t>⟶ </a:t>
                </a:r>
                <a:r>
                  <a:rPr lang="fr-FR" dirty="0" err="1"/>
                  <a:t>it</a:t>
                </a:r>
                <a:r>
                  <a:rPr lang="fr-FR" dirty="0"/>
                  <a:t> </a:t>
                </a:r>
                <a:r>
                  <a:rPr lang="fr-FR" dirty="0" err="1"/>
                  <a:t>is</a:t>
                </a:r>
                <a:r>
                  <a:rPr lang="fr-FR" dirty="0"/>
                  <a:t> harder to </a:t>
                </a:r>
                <a:r>
                  <a:rPr lang="fr-FR" dirty="0" err="1"/>
                  <a:t>detected</a:t>
                </a:r>
                <a:r>
                  <a:rPr lang="fr-FR" dirty="0"/>
                  <a:t> </a:t>
                </a:r>
                <a:r>
                  <a:rPr lang="fr-FR" dirty="0" err="1"/>
                  <a:t>faint</a:t>
                </a:r>
                <a:r>
                  <a:rPr lang="fr-FR" dirty="0"/>
                  <a:t> </a:t>
                </a:r>
                <a:r>
                  <a:rPr lang="fr-FR" dirty="0" err="1"/>
                  <a:t>small</a:t>
                </a:r>
                <a:r>
                  <a:rPr lang="fr-FR" dirty="0"/>
                  <a:t> stars </a:t>
                </a:r>
                <a:r>
                  <a:rPr lang="fr-FR" dirty="0" err="1"/>
                  <a:t>such</a:t>
                </a:r>
                <a:r>
                  <a:rPr lang="fr-FR" dirty="0"/>
                  <a:t> as red </a:t>
                </a:r>
                <a:r>
                  <a:rPr lang="fr-FR" dirty="0" err="1"/>
                  <a:t>dwarfs</a:t>
                </a:r>
                <a:r>
                  <a:rPr lang="fr-FR" dirty="0"/>
                  <a:t> </a:t>
                </a:r>
                <a:endParaRPr dirty="0"/>
              </a:p>
            </p:txBody>
          </p:sp>
        </mc:Choice>
        <mc:Fallback xmlns="">
          <p:sp>
            <p:nvSpPr>
              <p:cNvPr id="216" name="The shot noise (= photon noise) depends on the apparent magnitude (here in the V band) of the star:"/>
              <p:cNvSpPr txBox="1">
                <a:spLocks noGrp="1" noRot="1" noChangeAspect="1" noMove="1" noResize="1" noEditPoints="1" noAdjustHandles="1" noChangeArrowheads="1" noChangeShapeType="1" noTextEdit="1"/>
              </p:cNvSpPr>
              <p:nvPr>
                <p:ph type="body" sz="half" idx="1"/>
              </p:nvPr>
            </p:nvSpPr>
            <p:spPr>
              <a:xfrm>
                <a:off x="952500" y="2654043"/>
                <a:ext cx="5334000" cy="4445513"/>
              </a:xfrm>
              <a:prstGeom prst="rect">
                <a:avLst/>
              </a:prstGeom>
              <a:blipFill>
                <a:blip r:embed="rId4"/>
                <a:stretch>
                  <a:fillRect l="-2375" t="-855" r="-2138"/>
                </a:stretch>
              </a:blipFill>
            </p:spPr>
            <p:txBody>
              <a:bodyPr/>
              <a:lstStyle/>
              <a:p>
                <a:r>
                  <a:rPr lang="fr-FR">
                    <a:noFill/>
                  </a:rPr>
                  <a:t> </a:t>
                </a:r>
              </a:p>
            </p:txBody>
          </p:sp>
        </mc:Fallback>
      </mc:AlternateContent>
      <p:sp>
        <p:nvSpPr>
          <p:cNvPr id="217" name="The shot noise"/>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rPr dirty="0"/>
              <a:t>The </a:t>
            </a:r>
            <a:r>
              <a:rPr lang="en-GB" dirty="0"/>
              <a:t>S</a:t>
            </a:r>
            <a:r>
              <a:rPr dirty="0"/>
              <a:t>hot </a:t>
            </a:r>
            <a:r>
              <a:rPr lang="en-GB" dirty="0"/>
              <a:t>N</a:t>
            </a:r>
            <a:r>
              <a:rPr dirty="0" err="1"/>
              <a:t>oise</a:t>
            </a:r>
            <a:endParaRPr dirty="0"/>
          </a:p>
        </p:txBody>
      </p:sp>
      <p:pic>
        <p:nvPicPr>
          <p:cNvPr id="218"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19" name="ESA PLATO Mission (2026)"/>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rPr dirty="0"/>
              <a:t>ESA PLATO Mission (2026)</a:t>
            </a:r>
          </a:p>
        </p:txBody>
      </p:sp>
      <p:pic>
        <p:nvPicPr>
          <p:cNvPr id="120" name="Image" descr="Image"/>
          <p:cNvPicPr>
            <a:picLocks noChangeAspect="1"/>
          </p:cNvPicPr>
          <p:nvPr/>
        </p:nvPicPr>
        <p:blipFill>
          <a:blip r:embed="rId2"/>
          <a:stretch>
            <a:fillRect/>
          </a:stretch>
        </p:blipFill>
        <p:spPr>
          <a:xfrm>
            <a:off x="1168400" y="3405246"/>
            <a:ext cx="5334000" cy="2943107"/>
          </a:xfrm>
          <a:prstGeom prst="rect">
            <a:avLst/>
          </a:prstGeom>
          <a:ln w="12700">
            <a:miter lim="400000"/>
          </a:ln>
        </p:spPr>
      </p:pic>
      <p:sp>
        <p:nvSpPr>
          <p:cNvPr id="121" name="Goals of the mission:…"/>
          <p:cNvSpPr txBox="1"/>
          <p:nvPr/>
        </p:nvSpPr>
        <p:spPr>
          <a:xfrm>
            <a:off x="6943733" y="3064697"/>
            <a:ext cx="5334001" cy="3624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30000"/>
              </a:lnSpc>
              <a:defRPr sz="2600" b="0">
                <a:latin typeface="Times New Roman"/>
                <a:ea typeface="Times New Roman"/>
                <a:cs typeface="Times New Roman"/>
                <a:sym typeface="Times New Roman"/>
              </a:defRPr>
            </a:pPr>
            <a:r>
              <a:rPr sz="2400" b="1" dirty="0"/>
              <a:t>Goals of the mission</a:t>
            </a:r>
            <a:r>
              <a:rPr sz="2400" dirty="0"/>
              <a:t>:</a:t>
            </a:r>
          </a:p>
          <a:p>
            <a:pPr marL="333375" indent="-333375" algn="l">
              <a:buSzPct val="145000"/>
              <a:buChar char="-"/>
              <a:defRPr sz="2600" b="0">
                <a:latin typeface="Times New Roman"/>
                <a:ea typeface="Times New Roman"/>
                <a:cs typeface="Times New Roman"/>
                <a:sym typeface="Times New Roman"/>
              </a:defRPr>
            </a:pPr>
            <a:r>
              <a:rPr sz="2400" dirty="0"/>
              <a:t>exoplanet detection</a:t>
            </a:r>
          </a:p>
          <a:p>
            <a:pPr marL="333375" indent="-333375" algn="l">
              <a:buSzPct val="145000"/>
              <a:buChar char="-"/>
              <a:defRPr sz="2600" b="0">
                <a:latin typeface="Times New Roman"/>
                <a:ea typeface="Times New Roman"/>
                <a:cs typeface="Times New Roman"/>
                <a:sym typeface="Times New Roman"/>
              </a:defRPr>
            </a:pPr>
            <a:r>
              <a:rPr sz="2400" dirty="0" err="1"/>
              <a:t>characterisation</a:t>
            </a:r>
            <a:r>
              <a:rPr sz="2400" dirty="0"/>
              <a:t> of host stars (asteroseismology</a:t>
            </a:r>
            <a:r>
              <a:rPr lang="en-GB" sz="2400" dirty="0"/>
              <a:t>)</a:t>
            </a:r>
            <a:endParaRPr sz="2400" dirty="0"/>
          </a:p>
          <a:p>
            <a:pPr algn="l">
              <a:defRPr sz="2600" b="0">
                <a:latin typeface="Times New Roman"/>
                <a:ea typeface="Times New Roman"/>
                <a:cs typeface="Times New Roman"/>
                <a:sym typeface="Times New Roman"/>
              </a:defRPr>
            </a:pPr>
            <a:endParaRPr sz="2400" dirty="0"/>
          </a:p>
          <a:p>
            <a:pPr algn="l">
              <a:lnSpc>
                <a:spcPct val="130000"/>
              </a:lnSpc>
              <a:defRPr sz="2600" b="0">
                <a:latin typeface="Times New Roman"/>
                <a:ea typeface="Times New Roman"/>
                <a:cs typeface="Times New Roman"/>
                <a:sym typeface="Times New Roman"/>
              </a:defRPr>
            </a:pPr>
            <a:r>
              <a:rPr sz="2400" b="1" dirty="0"/>
              <a:t>Opportunities</a:t>
            </a:r>
            <a:r>
              <a:rPr sz="2400" dirty="0"/>
              <a:t>:</a:t>
            </a:r>
          </a:p>
          <a:p>
            <a:pPr marL="333375" indent="-333375" algn="l">
              <a:buSzPct val="145000"/>
              <a:buChar char="-"/>
              <a:defRPr sz="2600" b="0">
                <a:latin typeface="Times New Roman"/>
                <a:ea typeface="Times New Roman"/>
                <a:cs typeface="Times New Roman"/>
                <a:sym typeface="Times New Roman"/>
              </a:defRPr>
            </a:pPr>
            <a:r>
              <a:rPr sz="2400" dirty="0"/>
              <a:t>find limitations of </a:t>
            </a:r>
            <a:r>
              <a:rPr sz="2400" dirty="0" err="1"/>
              <a:t>asteroseismic</a:t>
            </a:r>
            <a:r>
              <a:rPr sz="2400" dirty="0"/>
              <a:t> detections in K&amp;M-type stars with PLATO</a:t>
            </a:r>
          </a:p>
        </p:txBody>
      </p:sp>
      <p:pic>
        <p:nvPicPr>
          <p:cNvPr id="122" name="Image" descr="Image"/>
          <p:cNvPicPr>
            <a:picLocks noChangeAspect="1"/>
          </p:cNvPicPr>
          <p:nvPr/>
        </p:nvPicPr>
        <p:blipFill>
          <a:blip r:embed="rId3"/>
          <a:stretch>
            <a:fillRect/>
          </a:stretch>
        </p:blipFill>
        <p:spPr>
          <a:xfrm>
            <a:off x="126813" y="8596017"/>
            <a:ext cx="2707241" cy="1063253"/>
          </a:xfrm>
          <a:prstGeom prst="rect">
            <a:avLst/>
          </a:prstGeom>
          <a:ln w="12700">
            <a:miter lim="400000"/>
          </a:ln>
        </p:spPr>
      </p:pic>
      <p:sp>
        <p:nvSpPr>
          <p:cNvPr id="3" name="TextBox 2">
            <a:extLst>
              <a:ext uri="{FF2B5EF4-FFF2-40B4-BE49-F238E27FC236}">
                <a16:creationId xmlns:a16="http://schemas.microsoft.com/office/drawing/2014/main" id="{949BB71D-F54B-47A6-AB20-D5982C3AA25E}"/>
              </a:ext>
            </a:extLst>
          </p:cNvPr>
          <p:cNvSpPr txBox="1"/>
          <p:nvPr/>
        </p:nvSpPr>
        <p:spPr>
          <a:xfrm>
            <a:off x="1168400" y="6477095"/>
            <a:ext cx="270724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pitchFamily="2" charset="0"/>
                <a:sym typeface="Helvetica Neue"/>
              </a:rPr>
              <a:t>Credit: OHB System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220" name="The Final Frequency-Power Spectrum"/>
          <p:cNvSpPr txBox="1">
            <a:spLocks noGrp="1"/>
          </p:cNvSpPr>
          <p:nvPr>
            <p:ph type="title"/>
          </p:nvPr>
        </p:nvSpPr>
        <p:spPr>
          <a:xfrm>
            <a:off x="952500" y="238234"/>
            <a:ext cx="11099800" cy="1300015"/>
          </a:xfrm>
          <a:prstGeom prst="rect">
            <a:avLst/>
          </a:prstGeom>
        </p:spPr>
        <p:txBody>
          <a:bodyPr/>
          <a:lstStyle>
            <a:lvl1pPr>
              <a:defRPr sz="2900" b="1">
                <a:latin typeface="Times New Roman"/>
                <a:ea typeface="Times New Roman"/>
                <a:cs typeface="Times New Roman"/>
                <a:sym typeface="Times New Roman"/>
              </a:defRPr>
            </a:lvl1pPr>
          </a:lstStyle>
          <a:p>
            <a:r>
              <a:t>The Final Frequency-Power Spectrum</a:t>
            </a:r>
          </a:p>
        </p:txBody>
      </p:sp>
      <mc:AlternateContent xmlns:mc="http://schemas.openxmlformats.org/markup-compatibility/2006" xmlns:a14="http://schemas.microsoft.com/office/drawing/2010/main">
        <mc:Choice Requires="a14">
          <p:sp>
            <p:nvSpPr>
              <p:cNvPr id="222" name="Typical values that were used for scaling:…"/>
              <p:cNvSpPr txBox="1">
                <a:spLocks noGrp="1"/>
              </p:cNvSpPr>
              <p:nvPr>
                <p:ph type="body" sz="half" idx="1"/>
              </p:nvPr>
            </p:nvSpPr>
            <p:spPr>
              <a:xfrm>
                <a:off x="1041400" y="1831801"/>
                <a:ext cx="5706983" cy="6892155"/>
              </a:xfrm>
              <a:prstGeom prst="rect">
                <a:avLst/>
              </a:prstGeom>
            </p:spPr>
            <p:txBody>
              <a:bodyPr anchor="t"/>
              <a:lstStyle/>
              <a:p>
                <a:pPr marL="0" indent="0">
                  <a:buSzTx/>
                  <a:buNone/>
                  <a:defRPr sz="2400">
                    <a:latin typeface="Times New Roman"/>
                    <a:ea typeface="Times New Roman"/>
                    <a:cs typeface="Times New Roman"/>
                    <a:sym typeface="Times New Roman"/>
                  </a:defRPr>
                </a:pPr>
                <a:r>
                  <a:rPr dirty="0"/>
                  <a:t>Typical values that were used for scaling:</a:t>
                </a: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𝑅</m:t>
                        </m:r>
                      </m:e>
                      <m:sub>
                        <m:r>
                          <a:rPr sz="2500" i="1">
                            <a:solidFill>
                              <a:srgbClr val="000000"/>
                            </a:solidFill>
                            <a:latin typeface="Cambria Math" panose="02040503050406030204" pitchFamily="18" charset="0"/>
                          </a:rPr>
                          <m:t>⊙</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695700</m:t>
                    </m:r>
                  </m:oMath>
                </a14:m>
                <a:r>
                  <a:rPr dirty="0">
                    <a:latin typeface="Times New Roman" panose="02020603050405020304" pitchFamily="18" charset="0"/>
                    <a:cs typeface="Times New Roman" panose="02020603050405020304" pitchFamily="18" charset="0"/>
                  </a:rPr>
                  <a:t> km</a:t>
                </a: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𝐴</m:t>
                        </m:r>
                      </m:e>
                      <m:sub>
                        <m:r>
                          <a:rPr sz="2500" i="1">
                            <a:solidFill>
                              <a:srgbClr val="000000"/>
                            </a:solidFill>
                            <a:latin typeface="Cambria Math" panose="02040503050406030204" pitchFamily="18" charset="0"/>
                          </a:rPr>
                          <m:t>𝑚𝑎𝑥</m:t>
                        </m:r>
                        <m:r>
                          <a:rPr sz="2500" i="1">
                            <a:solidFill>
                              <a:srgbClr val="000000"/>
                            </a:solidFill>
                            <a:latin typeface="Cambria Math" panose="02040503050406030204" pitchFamily="18" charset="0"/>
                          </a:rPr>
                          <m:t>,⊙</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1</m:t>
                    </m:r>
                  </m:oMath>
                </a14:m>
                <a:r>
                  <a:rPr dirty="0">
                    <a:latin typeface="Times New Roman" panose="02020603050405020304" pitchFamily="18" charset="0"/>
                    <a:cs typeface="Times New Roman" panose="02020603050405020304" pitchFamily="18" charset="0"/>
                  </a:rPr>
                  <a:t> ppm</a:t>
                </a: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r>
                      <m:rPr>
                        <m:sty m:val="p"/>
                      </m:rPr>
                      <a:rPr sz="2550" i="1">
                        <a:solidFill>
                          <a:srgbClr val="000000"/>
                        </a:solidFill>
                        <a:latin typeface="Cambria Math" panose="02040503050406030204" pitchFamily="18" charset="0"/>
                      </a:rPr>
                      <m:t>Δ</m:t>
                    </m:r>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𝜈</m:t>
                        </m:r>
                      </m:e>
                      <m:sub>
                        <m:r>
                          <a:rPr sz="2550" i="1">
                            <a:solidFill>
                              <a:srgbClr val="000000"/>
                            </a:solidFill>
                            <a:latin typeface="Cambria Math" panose="02040503050406030204" pitchFamily="18" charset="0"/>
                          </a:rPr>
                          <m:t>⊙</m:t>
                        </m:r>
                      </m:sub>
                    </m:sSub>
                    <m:r>
                      <a:rPr sz="2550" i="1">
                        <a:solidFill>
                          <a:srgbClr val="000000"/>
                        </a:solidFill>
                        <a:latin typeface="Cambria Math" panose="02040503050406030204" pitchFamily="18" charset="0"/>
                      </a:rPr>
                      <m:t>=</m:t>
                    </m:r>
                    <m:r>
                      <a:rPr sz="2550" i="1">
                        <a:solidFill>
                          <a:srgbClr val="000000"/>
                        </a:solidFill>
                        <a:latin typeface="Cambria Math" panose="02040503050406030204" pitchFamily="18" charset="0"/>
                      </a:rPr>
                      <m:t>134</m:t>
                    </m:r>
                    <m:r>
                      <a:rPr sz="2550" i="1">
                        <a:solidFill>
                          <a:srgbClr val="000000"/>
                        </a:solidFill>
                        <a:latin typeface="Cambria Math" panose="02040503050406030204" pitchFamily="18" charset="0"/>
                      </a:rPr>
                      <m:t>.</m:t>
                    </m:r>
                    <m:r>
                      <a:rPr sz="2550" i="1">
                        <a:solidFill>
                          <a:srgbClr val="000000"/>
                        </a:solidFill>
                        <a:latin typeface="Cambria Math" panose="02040503050406030204" pitchFamily="18" charset="0"/>
                      </a:rPr>
                      <m:t>8</m:t>
                    </m:r>
                  </m:oMath>
                </a14:m>
                <a:r>
                  <a:rPr dirty="0">
                    <a:latin typeface="Times New Roman" panose="02020603050405020304" pitchFamily="18" charset="0"/>
                    <a:cs typeface="Times New Roman" panose="02020603050405020304" pitchFamily="18" charset="0"/>
                  </a:rPr>
                  <a:t> </a:t>
                </a:r>
                <a14:m>
                  <m:oMath xmlns:m="http://schemas.openxmlformats.org/officeDocument/2006/math">
                    <m:r>
                      <a:rPr sz="2650" i="1">
                        <a:solidFill>
                          <a:srgbClr val="000000"/>
                        </a:solidFill>
                        <a:latin typeface="Cambria Math" panose="02040503050406030204" pitchFamily="18" charset="0"/>
                      </a:rPr>
                      <m:t>𝜈</m:t>
                    </m:r>
                  </m:oMath>
                </a14:m>
                <a:r>
                  <a:rPr dirty="0">
                    <a:latin typeface="Times New Roman" panose="02020603050405020304" pitchFamily="18" charset="0"/>
                    <a:cs typeface="Times New Roman" panose="02020603050405020304" pitchFamily="18" charset="0"/>
                  </a:rPr>
                  <a:t>Hz</a:t>
                </a: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𝜈</m:t>
                        </m:r>
                      </m:e>
                      <m:sub>
                        <m:r>
                          <a:rPr sz="2500" i="1">
                            <a:solidFill>
                              <a:srgbClr val="000000"/>
                            </a:solidFill>
                            <a:latin typeface="Cambria Math" panose="02040503050406030204" pitchFamily="18" charset="0"/>
                          </a:rPr>
                          <m:t>𝑚𝑎𝑥</m:t>
                        </m:r>
                        <m:r>
                          <a:rPr sz="2500" i="1">
                            <a:solidFill>
                              <a:srgbClr val="000000"/>
                            </a:solidFill>
                            <a:latin typeface="Cambria Math" panose="02040503050406030204" pitchFamily="18" charset="0"/>
                          </a:rPr>
                          <m:t>,⊙</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3100</m:t>
                    </m:r>
                  </m:oMath>
                </a14:m>
                <a:r>
                  <a:rPr dirty="0">
                    <a:latin typeface="Times New Roman" panose="02020603050405020304" pitchFamily="18" charset="0"/>
                    <a:cs typeface="Times New Roman" panose="02020603050405020304" pitchFamily="18" charset="0"/>
                  </a:rPr>
                  <a:t> </a:t>
                </a:r>
                <a14:m>
                  <m:oMath xmlns:m="http://schemas.openxmlformats.org/officeDocument/2006/math">
                    <m:r>
                      <a:rPr sz="2650" i="1">
                        <a:solidFill>
                          <a:srgbClr val="000000"/>
                        </a:solidFill>
                        <a:latin typeface="Cambria Math" panose="02040503050406030204" pitchFamily="18" charset="0"/>
                      </a:rPr>
                      <m:t>𝜈</m:t>
                    </m:r>
                  </m:oMath>
                </a14:m>
                <a:r>
                  <a:rPr dirty="0">
                    <a:latin typeface="Times New Roman" panose="02020603050405020304" pitchFamily="18" charset="0"/>
                    <a:cs typeface="Times New Roman" panose="02020603050405020304" pitchFamily="18" charset="0"/>
                  </a:rPr>
                  <a:t>Hz</a:t>
                </a: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𝑔</m:t>
                        </m:r>
                      </m:e>
                      <m:sub>
                        <m:r>
                          <a:rPr sz="2500" i="1">
                            <a:solidFill>
                              <a:srgbClr val="000000"/>
                            </a:solidFill>
                            <a:latin typeface="Cambria Math" panose="02040503050406030204" pitchFamily="18" charset="0"/>
                          </a:rPr>
                          <m:t>⊙</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274</m:t>
                    </m:r>
                  </m:oMath>
                </a14:m>
                <a:r>
                  <a:rPr dirty="0">
                    <a:latin typeface="Times New Roman" panose="02020603050405020304" pitchFamily="18" charset="0"/>
                    <a:cs typeface="Times New Roman" panose="02020603050405020304" pitchFamily="18" charset="0"/>
                  </a:rPr>
                  <a:t> m.</a:t>
                </a:r>
                <a14:m>
                  <m:oMath xmlns:m="http://schemas.openxmlformats.org/officeDocument/2006/math">
                    <m:sSup>
                      <m:sSupPr>
                        <m:ctrlPr>
                          <a:rPr sz="2550" i="1">
                            <a:solidFill>
                              <a:srgbClr val="000000"/>
                            </a:solidFill>
                            <a:latin typeface="Cambria Math" panose="02040503050406030204" pitchFamily="18" charset="0"/>
                          </a:rPr>
                        </m:ctrlPr>
                      </m:sSupPr>
                      <m:e>
                        <m:r>
                          <a:rPr sz="2550" i="1">
                            <a:solidFill>
                              <a:srgbClr val="000000"/>
                            </a:solidFill>
                            <a:latin typeface="Cambria Math" panose="02040503050406030204" pitchFamily="18" charset="0"/>
                          </a:rPr>
                          <m:t>𝑠</m:t>
                        </m:r>
                      </m:e>
                      <m:sup>
                        <m:r>
                          <a:rPr sz="2550" i="1">
                            <a:solidFill>
                              <a:srgbClr val="000000"/>
                            </a:solidFill>
                            <a:latin typeface="Cambria Math" panose="02040503050406030204" pitchFamily="18" charset="0"/>
                          </a:rPr>
                          <m:t>−</m:t>
                        </m:r>
                        <m:r>
                          <a:rPr sz="2550" i="1">
                            <a:solidFill>
                              <a:srgbClr val="000000"/>
                            </a:solidFill>
                            <a:latin typeface="Cambria Math" panose="02040503050406030204" pitchFamily="18" charset="0"/>
                          </a:rPr>
                          <m:t>2</m:t>
                        </m:r>
                      </m:sup>
                    </m:sSup>
                  </m:oMath>
                </a14:m>
                <a:endParaRPr dirty="0">
                  <a:latin typeface="Times New Roman" panose="02020603050405020304" pitchFamily="18" charset="0"/>
                  <a:cs typeface="Times New Roman" panose="02020603050405020304" pitchFamily="18" charset="0"/>
                </a:endParaRPr>
              </a:p>
              <a:p>
                <a:pPr marL="0" indent="0" defTabSz="457200">
                  <a:spcBef>
                    <a:spcPts val="0"/>
                  </a:spcBef>
                  <a:buSzTx/>
                  <a:buNone/>
                  <a:defRPr sz="2400">
                    <a:latin typeface="Times New Roman"/>
                    <a:ea typeface="Times New Roman"/>
                    <a:cs typeface="Times New Roman"/>
                    <a:sym typeface="Times New Roman"/>
                  </a:defRPr>
                </a:pPr>
                <a14:m>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𝜏</m:t>
                        </m:r>
                      </m:e>
                      <m:sub>
                        <m:r>
                          <a:rPr sz="2500" i="1">
                            <a:solidFill>
                              <a:srgbClr val="000000"/>
                            </a:solidFill>
                            <a:latin typeface="Cambria Math" panose="02040503050406030204" pitchFamily="18" charset="0"/>
                          </a:rPr>
                          <m:t>⊙</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200</m:t>
                    </m:r>
                  </m:oMath>
                </a14:m>
                <a:r>
                  <a:rPr dirty="0">
                    <a:latin typeface="Times New Roman" panose="02020603050405020304" pitchFamily="18" charset="0"/>
                    <a:cs typeface="Times New Roman" panose="02020603050405020304" pitchFamily="18" charset="0"/>
                  </a:rPr>
                  <a:t> s</a:t>
                </a:r>
              </a:p>
              <a:p>
                <a:pPr marL="0" indent="0" defTabSz="457200">
                  <a:spcBef>
                    <a:spcPts val="0"/>
                  </a:spcBef>
                  <a:buSzTx/>
                  <a:buNone/>
                  <a:defRPr sz="2600">
                    <a:latin typeface="Times New Roman"/>
                    <a:ea typeface="Times New Roman"/>
                    <a:cs typeface="Times New Roman"/>
                    <a:sym typeface="Times New Roman"/>
                  </a:defRPr>
                </a:pPr>
                <a:endParaRPr dirty="0"/>
              </a:p>
              <a:p>
                <a:pPr marL="0" indent="0" defTabSz="457200">
                  <a:spcBef>
                    <a:spcPts val="0"/>
                  </a:spcBef>
                  <a:buSzTx/>
                  <a:buNone/>
                  <a:defRPr sz="2400">
                    <a:latin typeface="Times New Roman"/>
                    <a:ea typeface="Times New Roman"/>
                    <a:cs typeface="Times New Roman"/>
                    <a:sym typeface="Times New Roman"/>
                  </a:defRPr>
                </a:pPr>
                <a:r>
                  <a:rPr dirty="0"/>
                  <a:t>The Sun:</a:t>
                </a:r>
              </a:p>
            </p:txBody>
          </p:sp>
        </mc:Choice>
        <mc:Fallback xmlns="">
          <p:sp>
            <p:nvSpPr>
              <p:cNvPr id="222" name="Typical values that were used for scaling:…"/>
              <p:cNvSpPr txBox="1">
                <a:spLocks noGrp="1" noRot="1" noChangeAspect="1" noMove="1" noResize="1" noEditPoints="1" noAdjustHandles="1" noChangeArrowheads="1" noChangeShapeType="1" noTextEdit="1"/>
              </p:cNvSpPr>
              <p:nvPr>
                <p:ph type="body" sz="half" idx="1"/>
              </p:nvPr>
            </p:nvSpPr>
            <p:spPr>
              <a:xfrm>
                <a:off x="1041400" y="1831801"/>
                <a:ext cx="5706983" cy="6892155"/>
              </a:xfrm>
              <a:prstGeom prst="rect">
                <a:avLst/>
              </a:prstGeom>
              <a:blipFill>
                <a:blip r:embed="rId2"/>
                <a:stretch>
                  <a:fillRect l="-2350" t="-619"/>
                </a:stretch>
              </a:blipFill>
            </p:spPr>
            <p:txBody>
              <a:bodyPr/>
              <a:lstStyle/>
              <a:p>
                <a:r>
                  <a:rPr lang="en-GB">
                    <a:noFill/>
                  </a:rPr>
                  <a:t> </a:t>
                </a:r>
              </a:p>
            </p:txBody>
          </p:sp>
        </mc:Fallback>
      </mc:AlternateContent>
      <p:pic>
        <p:nvPicPr>
          <p:cNvPr id="224" name="Image" descr="Image"/>
          <p:cNvPicPr>
            <a:picLocks noChangeAspect="1"/>
          </p:cNvPicPr>
          <p:nvPr/>
        </p:nvPicPr>
        <p:blipFill>
          <a:blip r:embed="rId3"/>
          <a:stretch>
            <a:fillRect/>
          </a:stretch>
        </p:blipFill>
        <p:spPr>
          <a:xfrm>
            <a:off x="10016770" y="8596017"/>
            <a:ext cx="2707241" cy="1063253"/>
          </a:xfrm>
          <a:prstGeom prst="rect">
            <a:avLst/>
          </a:prstGeom>
          <a:ln w="12700">
            <a:miter lim="400000"/>
          </a:ln>
        </p:spPr>
      </p:pic>
      <p:pic>
        <p:nvPicPr>
          <p:cNvPr id="3" name="Picture 2" descr="A screenshot of a cell phone&#10;&#10;Description automatically generated">
            <a:extLst>
              <a:ext uri="{FF2B5EF4-FFF2-40B4-BE49-F238E27FC236}">
                <a16:creationId xmlns:a16="http://schemas.microsoft.com/office/drawing/2014/main" id="{E07DF5B9-C53F-4ABC-A251-37EEB3B12CD4}"/>
              </a:ext>
            </a:extLst>
          </p:cNvPr>
          <p:cNvPicPr>
            <a:picLocks noChangeAspect="1"/>
          </p:cNvPicPr>
          <p:nvPr/>
        </p:nvPicPr>
        <p:blipFill rotWithShape="1">
          <a:blip r:embed="rId4">
            <a:extLst>
              <a:ext uri="{28A0092B-C50C-407E-A947-70E740481C1C}">
                <a14:useLocalDpi xmlns:a14="http://schemas.microsoft.com/office/drawing/2010/main" val="0"/>
              </a:ext>
            </a:extLst>
          </a:blip>
          <a:srcRect l="4043" t="4281" r="4644"/>
          <a:stretch/>
        </p:blipFill>
        <p:spPr>
          <a:xfrm>
            <a:off x="6528560" y="2728685"/>
            <a:ext cx="5706983" cy="389491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D97534C-3604-4742-B4B6-E26FA90B0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575" y="5571089"/>
            <a:ext cx="4875825" cy="3024928"/>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226" name="Results - K Dwarf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Results - K Dwarfs</a:t>
            </a:r>
          </a:p>
        </p:txBody>
      </p:sp>
      <p:sp>
        <p:nvSpPr>
          <p:cNvPr id="230" name="→ The dimmer star has a much greater shot noise…"/>
          <p:cNvSpPr txBox="1">
            <a:spLocks noGrp="1"/>
          </p:cNvSpPr>
          <p:nvPr>
            <p:ph type="body" sz="quarter" idx="1"/>
          </p:nvPr>
        </p:nvSpPr>
        <p:spPr>
          <a:xfrm>
            <a:off x="854908" y="1655028"/>
            <a:ext cx="5706984" cy="2846970"/>
          </a:xfrm>
          <a:prstGeom prst="rect">
            <a:avLst/>
          </a:prstGeom>
        </p:spPr>
        <p:txBody>
          <a:bodyPr anchor="t"/>
          <a:lstStyle/>
          <a:p>
            <a:pPr marL="0" indent="0" defTabSz="457200">
              <a:spcBef>
                <a:spcPts val="0"/>
              </a:spcBef>
              <a:buSzTx/>
              <a:buNone/>
              <a:defRPr sz="2400">
                <a:latin typeface="Times New Roman"/>
                <a:ea typeface="Times New Roman"/>
                <a:cs typeface="Times New Roman"/>
                <a:sym typeface="Times New Roman"/>
              </a:defRPr>
            </a:pPr>
            <a:endParaRPr/>
          </a:p>
          <a:p>
            <a:pPr marL="0" indent="0" defTabSz="457200">
              <a:spcBef>
                <a:spcPts val="0"/>
              </a:spcBef>
              <a:buSzTx/>
              <a:buNone/>
              <a:defRPr sz="2400">
                <a:latin typeface="Times New Roman"/>
                <a:ea typeface="Times New Roman"/>
                <a:cs typeface="Times New Roman"/>
                <a:sym typeface="Times New Roman"/>
              </a:defRPr>
            </a:pPr>
            <a:r>
              <a:t>→ The dimmer star has a much greater shot noise</a:t>
            </a:r>
          </a:p>
          <a:p>
            <a:pPr marL="0" indent="0" defTabSz="457200">
              <a:spcBef>
                <a:spcPts val="0"/>
              </a:spcBef>
              <a:buSzTx/>
              <a:buNone/>
              <a:defRPr sz="2400">
                <a:latin typeface="Times New Roman"/>
                <a:ea typeface="Times New Roman"/>
                <a:cs typeface="Times New Roman"/>
                <a:sym typeface="Times New Roman"/>
              </a:defRPr>
            </a:pPr>
            <a:endParaRPr/>
          </a:p>
          <a:p>
            <a:pPr marL="0" indent="0" defTabSz="457200">
              <a:spcBef>
                <a:spcPts val="0"/>
              </a:spcBef>
              <a:buSzTx/>
              <a:buNone/>
              <a:defRPr sz="2400">
                <a:latin typeface="Times New Roman"/>
                <a:ea typeface="Times New Roman"/>
                <a:cs typeface="Times New Roman"/>
                <a:sym typeface="Times New Roman"/>
              </a:defRPr>
            </a:pPr>
            <a:r>
              <a:t>→ The spectra have the same form but for detectability, the dimmer stars are much harder to resolve in power</a:t>
            </a:r>
          </a:p>
        </p:txBody>
      </p:sp>
      <p:pic>
        <p:nvPicPr>
          <p:cNvPr id="3" name="Picture 2" descr="A screenshot of a map&#10;&#10;Description automatically generated">
            <a:extLst>
              <a:ext uri="{FF2B5EF4-FFF2-40B4-BE49-F238E27FC236}">
                <a16:creationId xmlns:a16="http://schemas.microsoft.com/office/drawing/2014/main" id="{9129DE82-8D48-4CA3-8508-5662F142516C}"/>
              </a:ext>
            </a:extLst>
          </p:cNvPr>
          <p:cNvPicPr>
            <a:picLocks noChangeAspect="1"/>
          </p:cNvPicPr>
          <p:nvPr/>
        </p:nvPicPr>
        <p:blipFill rotWithShape="1">
          <a:blip r:embed="rId2">
            <a:extLst>
              <a:ext uri="{28A0092B-C50C-407E-A947-70E740481C1C}">
                <a14:useLocalDpi xmlns:a14="http://schemas.microsoft.com/office/drawing/2010/main" val="0"/>
              </a:ext>
            </a:extLst>
          </a:blip>
          <a:srcRect l="2639" t="2735" r="7295"/>
          <a:stretch/>
        </p:blipFill>
        <p:spPr>
          <a:xfrm>
            <a:off x="1103086" y="4978400"/>
            <a:ext cx="5140028" cy="361399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1B8F90F-EBB3-4CCB-BD5D-3A03839CE755}"/>
              </a:ext>
            </a:extLst>
          </p:cNvPr>
          <p:cNvPicPr>
            <a:picLocks noChangeAspect="1"/>
          </p:cNvPicPr>
          <p:nvPr/>
        </p:nvPicPr>
        <p:blipFill rotWithShape="1">
          <a:blip r:embed="rId3">
            <a:extLst>
              <a:ext uri="{28A0092B-C50C-407E-A947-70E740481C1C}">
                <a14:useLocalDpi xmlns:a14="http://schemas.microsoft.com/office/drawing/2010/main" val="0"/>
              </a:ext>
            </a:extLst>
          </a:blip>
          <a:srcRect l="2944" t="3238" r="6309"/>
          <a:stretch/>
        </p:blipFill>
        <p:spPr>
          <a:xfrm>
            <a:off x="6937829" y="2656114"/>
            <a:ext cx="5428342" cy="3819556"/>
          </a:xfrm>
          <a:prstGeom prst="rect">
            <a:avLst/>
          </a:prstGeom>
        </p:spPr>
      </p:pic>
      <p:pic>
        <p:nvPicPr>
          <p:cNvPr id="7" name="Image" descr="Image">
            <a:extLst>
              <a:ext uri="{FF2B5EF4-FFF2-40B4-BE49-F238E27FC236}">
                <a16:creationId xmlns:a16="http://schemas.microsoft.com/office/drawing/2014/main" id="{57C86969-03E0-994F-97D9-F48247AB5379}"/>
              </a:ext>
            </a:extLst>
          </p:cNvPr>
          <p:cNvPicPr>
            <a:picLocks noChangeAspect="1"/>
          </p:cNvPicPr>
          <p:nvPr/>
        </p:nvPicPr>
        <p:blipFill>
          <a:blip r:embed="rId4"/>
          <a:stretch>
            <a:fillRect/>
          </a:stretch>
        </p:blipFill>
        <p:spPr>
          <a:xfrm>
            <a:off x="10016770" y="8596017"/>
            <a:ext cx="2707241" cy="106325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232" name="Results - M Dwarf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Results - M Dwarfs</a:t>
            </a:r>
          </a:p>
        </p:txBody>
      </p:sp>
      <p:sp>
        <p:nvSpPr>
          <p:cNvPr id="234" name="→ The amplitudes of the oscillation modes are much smaller for M dwarfs than for K dwarfs and hence harder to detect above shot noise"/>
          <p:cNvSpPr txBox="1">
            <a:spLocks noGrp="1"/>
          </p:cNvSpPr>
          <p:nvPr>
            <p:ph type="body" sz="half" idx="1"/>
          </p:nvPr>
        </p:nvSpPr>
        <p:spPr>
          <a:xfrm>
            <a:off x="854908" y="1655028"/>
            <a:ext cx="5706984" cy="6892155"/>
          </a:xfrm>
          <a:prstGeom prst="rect">
            <a:avLst/>
          </a:prstGeom>
        </p:spPr>
        <p:txBody>
          <a:bodyPr anchor="t"/>
          <a:lstStyle/>
          <a:p>
            <a:pPr marL="0" indent="0" defTabSz="457200">
              <a:spcBef>
                <a:spcPts val="0"/>
              </a:spcBef>
              <a:buSzTx/>
              <a:buNone/>
              <a:defRPr sz="2400">
                <a:latin typeface="Times New Roman"/>
                <a:ea typeface="Times New Roman"/>
                <a:cs typeface="Times New Roman"/>
                <a:sym typeface="Times New Roman"/>
              </a:defRPr>
            </a:pPr>
            <a:endParaRPr dirty="0"/>
          </a:p>
          <a:p>
            <a:pPr marL="0" indent="0" defTabSz="457200">
              <a:spcBef>
                <a:spcPts val="0"/>
              </a:spcBef>
              <a:buSzTx/>
              <a:buNone/>
              <a:defRPr sz="2400">
                <a:latin typeface="Times New Roman"/>
                <a:ea typeface="Times New Roman"/>
                <a:cs typeface="Times New Roman"/>
                <a:sym typeface="Times New Roman"/>
              </a:defRPr>
            </a:pPr>
            <a:endParaRPr dirty="0"/>
          </a:p>
          <a:p>
            <a:pPr marL="0" indent="0" defTabSz="457200">
              <a:spcBef>
                <a:spcPts val="0"/>
              </a:spcBef>
              <a:buSzTx/>
              <a:buNone/>
              <a:defRPr sz="2400">
                <a:latin typeface="Times New Roman"/>
                <a:ea typeface="Times New Roman"/>
                <a:cs typeface="Times New Roman"/>
                <a:sym typeface="Times New Roman"/>
              </a:defRPr>
            </a:pPr>
            <a:r>
              <a:rPr dirty="0"/>
              <a:t>→ The amplitudes of the oscillation modes are much smaller for M dwarfs than for K dwarfs and hence harder to detect above shot noise</a:t>
            </a:r>
          </a:p>
        </p:txBody>
      </p:sp>
      <p:pic>
        <p:nvPicPr>
          <p:cNvPr id="3" name="Picture 2" descr="A screenshot of a cell phone&#10;&#10;Description automatically generated">
            <a:extLst>
              <a:ext uri="{FF2B5EF4-FFF2-40B4-BE49-F238E27FC236}">
                <a16:creationId xmlns:a16="http://schemas.microsoft.com/office/drawing/2014/main" id="{EB6C859B-7803-45CA-BF8D-B275F56109FF}"/>
              </a:ext>
            </a:extLst>
          </p:cNvPr>
          <p:cNvPicPr>
            <a:picLocks noChangeAspect="1"/>
          </p:cNvPicPr>
          <p:nvPr/>
        </p:nvPicPr>
        <p:blipFill rotWithShape="1">
          <a:blip r:embed="rId2">
            <a:extLst>
              <a:ext uri="{28A0092B-C50C-407E-A947-70E740481C1C}">
                <a14:useLocalDpi xmlns:a14="http://schemas.microsoft.com/office/drawing/2010/main" val="0"/>
              </a:ext>
            </a:extLst>
          </a:blip>
          <a:srcRect l="2906" t="3331" r="4800"/>
          <a:stretch/>
        </p:blipFill>
        <p:spPr>
          <a:xfrm>
            <a:off x="6799184" y="2975429"/>
            <a:ext cx="5647492" cy="3688410"/>
          </a:xfrm>
          <a:prstGeom prst="rect">
            <a:avLst/>
          </a:prstGeom>
        </p:spPr>
      </p:pic>
      <p:pic>
        <p:nvPicPr>
          <p:cNvPr id="5" name="Picture 4" descr="A close up of a mans face&#10;&#10;Description automatically generated">
            <a:extLst>
              <a:ext uri="{FF2B5EF4-FFF2-40B4-BE49-F238E27FC236}">
                <a16:creationId xmlns:a16="http://schemas.microsoft.com/office/drawing/2014/main" id="{46BA4D4B-DE4C-4AA1-B80C-D0C2597C0937}"/>
              </a:ext>
            </a:extLst>
          </p:cNvPr>
          <p:cNvPicPr>
            <a:picLocks noChangeAspect="1"/>
          </p:cNvPicPr>
          <p:nvPr/>
        </p:nvPicPr>
        <p:blipFill rotWithShape="1">
          <a:blip r:embed="rId3">
            <a:extLst>
              <a:ext uri="{28A0092B-C50C-407E-A947-70E740481C1C}">
                <a14:useLocalDpi xmlns:a14="http://schemas.microsoft.com/office/drawing/2010/main" val="0"/>
              </a:ext>
            </a:extLst>
          </a:blip>
          <a:srcRect l="2437" t="3694" r="5056"/>
          <a:stretch/>
        </p:blipFill>
        <p:spPr>
          <a:xfrm>
            <a:off x="544285" y="4285924"/>
            <a:ext cx="5958115" cy="3812648"/>
          </a:xfrm>
          <a:prstGeom prst="rect">
            <a:avLst/>
          </a:prstGeom>
        </p:spPr>
      </p:pic>
      <p:pic>
        <p:nvPicPr>
          <p:cNvPr id="7" name="Image" descr="Image">
            <a:extLst>
              <a:ext uri="{FF2B5EF4-FFF2-40B4-BE49-F238E27FC236}">
                <a16:creationId xmlns:a16="http://schemas.microsoft.com/office/drawing/2014/main" id="{30417978-4A59-644D-A3E1-1A09829FF6D9}"/>
              </a:ext>
            </a:extLst>
          </p:cNvPr>
          <p:cNvPicPr>
            <a:picLocks noChangeAspect="1"/>
          </p:cNvPicPr>
          <p:nvPr/>
        </p:nvPicPr>
        <p:blipFill>
          <a:blip r:embed="rId4"/>
          <a:stretch>
            <a:fillRect/>
          </a:stretch>
        </p:blipFill>
        <p:spPr>
          <a:xfrm>
            <a:off x="10016770" y="8596017"/>
            <a:ext cx="2707241" cy="106325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69" name="Corps"/>
          <p:cNvSpPr txBox="1">
            <a:spLocks noGrp="1"/>
          </p:cNvSpPr>
          <p:nvPr>
            <p:ph type="body" sz="half" idx="1"/>
          </p:nvPr>
        </p:nvSpPr>
        <p:spPr>
          <a:xfrm>
            <a:off x="6675959" y="1211844"/>
            <a:ext cx="5334001" cy="6892154"/>
          </a:xfrm>
          <a:prstGeom prst="rect">
            <a:avLst/>
          </a:prstGeom>
        </p:spPr>
        <p:txBody>
          <a:bodyPr anchor="t"/>
          <a:lstStyle/>
          <a:p>
            <a:pPr marL="0" indent="0">
              <a:buSzTx/>
              <a:buNone/>
              <a:defRPr sz="2400">
                <a:latin typeface="Times New Roman"/>
                <a:ea typeface="Times New Roman"/>
                <a:cs typeface="Times New Roman"/>
                <a:sym typeface="Times New Roman"/>
              </a:defRPr>
            </a:pPr>
            <a:endParaRPr/>
          </a:p>
          <a:p>
            <a:pPr marL="0" indent="0">
              <a:buSzTx/>
              <a:buNone/>
              <a:defRPr sz="2400">
                <a:latin typeface="Times New Roman"/>
                <a:ea typeface="Times New Roman"/>
                <a:cs typeface="Times New Roman"/>
                <a:sym typeface="Times New Roman"/>
              </a:defRPr>
            </a:pPr>
            <a:endParaRPr/>
          </a:p>
        </p:txBody>
      </p:sp>
      <p:sp>
        <p:nvSpPr>
          <p:cNvPr id="170" name="Target Selection: TRILEGAL"/>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rPr lang="fr-FR" dirty="0"/>
              <a:t>Hand over to DA</a:t>
            </a:r>
            <a:endParaRPr dirty="0"/>
          </a:p>
        </p:txBody>
      </p:sp>
      <p:pic>
        <p:nvPicPr>
          <p:cNvPr id="171" name="Image" descr="Image"/>
          <p:cNvPicPr>
            <a:picLocks noChangeAspect="1"/>
          </p:cNvPicPr>
          <p:nvPr/>
        </p:nvPicPr>
        <p:blipFill>
          <a:blip r:embed="rId3"/>
          <a:stretch>
            <a:fillRect/>
          </a:stretch>
        </p:blipFill>
        <p:spPr>
          <a:xfrm>
            <a:off x="126813" y="8596017"/>
            <a:ext cx="2707241" cy="1063253"/>
          </a:xfrm>
          <a:prstGeom prst="rect">
            <a:avLst/>
          </a:prstGeom>
          <a:ln w="12700">
            <a:miter lim="400000"/>
          </a:ln>
        </p:spPr>
      </p:pic>
      <p:pic>
        <p:nvPicPr>
          <p:cNvPr id="172" name="Image" descr="Image"/>
          <p:cNvPicPr>
            <a:picLocks noChangeAspect="1"/>
          </p:cNvPicPr>
          <p:nvPr/>
        </p:nvPicPr>
        <p:blipFill>
          <a:blip r:embed="rId4"/>
          <a:srcRect r="1875"/>
          <a:stretch>
            <a:fillRect/>
          </a:stretch>
        </p:blipFill>
        <p:spPr>
          <a:xfrm>
            <a:off x="892910" y="1935054"/>
            <a:ext cx="5333985" cy="3552416"/>
          </a:xfrm>
          <a:prstGeom prst="rect">
            <a:avLst/>
          </a:prstGeom>
          <a:ln w="12700">
            <a:miter lim="400000"/>
          </a:ln>
        </p:spPr>
      </p:pic>
      <p:pic>
        <p:nvPicPr>
          <p:cNvPr id="173" name="Image" descr="Image"/>
          <p:cNvPicPr>
            <a:picLocks noChangeAspect="1"/>
          </p:cNvPicPr>
          <p:nvPr/>
        </p:nvPicPr>
        <p:blipFill>
          <a:blip r:embed="rId5"/>
          <a:stretch>
            <a:fillRect/>
          </a:stretch>
        </p:blipFill>
        <p:spPr>
          <a:xfrm>
            <a:off x="6675959" y="1935054"/>
            <a:ext cx="5435931" cy="3552429"/>
          </a:xfrm>
          <a:prstGeom prst="rect">
            <a:avLst/>
          </a:prstGeom>
          <a:ln w="12700">
            <a:miter lim="400000"/>
          </a:ln>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38F2BFD0-840D-B14F-A301-988BFF43CBBF}"/>
                  </a:ext>
                </a:extLst>
              </p:cNvPr>
              <p:cNvSpPr txBox="1"/>
              <p:nvPr/>
            </p:nvSpPr>
            <p:spPr>
              <a:xfrm>
                <a:off x="955189" y="5779859"/>
                <a:ext cx="533398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lang="fr-FR" b="0" dirty="0">
                    <a:latin typeface="Times New Roman" panose="02020603050405020304" pitchFamily="18" charset="0"/>
                    <a:cs typeface="Times New Roman" panose="02020603050405020304" pitchFamily="18" charset="0"/>
                  </a:rPr>
                  <a:t>C</a:t>
                </a:r>
                <a:r>
                  <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oncentration at high </a:t>
                </a:r>
                <a14:m>
                  <m:oMath xmlns:m="http://schemas.openxmlformats.org/officeDocument/2006/math">
                    <m:sSub>
                      <m:sSubPr>
                        <m:ctrlPr>
                          <a:rPr lang="ar-AE" b="0" i="1">
                            <a:latin typeface="Cambria Math" panose="02040503050406030204" pitchFamily="18" charset="0"/>
                          </a:rPr>
                        </m:ctrlPr>
                      </m:sSubPr>
                      <m:e>
                        <m:r>
                          <a:rPr lang="ar-AE" b="0" i="1">
                            <a:latin typeface="Cambria Math" panose="02040503050406030204" pitchFamily="18" charset="0"/>
                          </a:rPr>
                          <m:t>𝜈</m:t>
                        </m:r>
                      </m:e>
                      <m:sub>
                        <m:r>
                          <a:rPr lang="ar-AE" b="0" i="1">
                            <a:latin typeface="Cambria Math" panose="02040503050406030204" pitchFamily="18" charset="0"/>
                          </a:rPr>
                          <m:t>𝑚𝑎𝑥</m:t>
                        </m:r>
                      </m:sub>
                    </m:sSub>
                  </m:oMath>
                </a14:m>
                <a:r>
                  <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and a</a:t>
                </a:r>
                <a:r>
                  <a:rPr kumimoji="0" lang="fr-FR" sz="2400" b="0" i="0" u="none" strike="noStrike" cap="none" spc="0" normalizeH="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high V magnitude (</a:t>
                </a:r>
                <a:r>
                  <a:rPr kumimoji="0" lang="fr-FR" sz="2400" b="0" i="0" u="none" strike="noStrike" cap="none" spc="0" normalizeH="0" dirty="0" err="1">
                    <a:ln>
                      <a:noFill/>
                    </a:ln>
                    <a:solidFill>
                      <a:srgbClr val="000000"/>
                    </a:solidFill>
                    <a:effectLst/>
                    <a:uFillTx/>
                    <a:latin typeface="Times New Roman" panose="02020603050405020304" pitchFamily="18" charset="0"/>
                    <a:cs typeface="Times New Roman" panose="02020603050405020304" pitchFamily="18" charset="0"/>
                    <a:sym typeface="Helvetica Neue"/>
                  </a:rPr>
                  <a:t>ie</a:t>
                </a:r>
                <a:r>
                  <a:rPr kumimoji="0" lang="fr-FR" sz="2400" b="0" i="0" u="none" strike="noStrike" cap="none" spc="0" normalizeH="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lang="fr-FR" b="0" dirty="0" err="1">
                    <a:latin typeface="Times New Roman" panose="02020603050405020304" pitchFamily="18" charset="0"/>
                    <a:cs typeface="Times New Roman" panose="02020603050405020304" pitchFamily="18" charset="0"/>
                  </a:rPr>
                  <a:t>d</a:t>
                </a:r>
                <a:r>
                  <a:rPr kumimoji="0" lang="fr-FR" sz="2400" b="0" i="0" u="none" strike="noStrike" cap="none" spc="0" normalizeH="0" dirty="0" err="1">
                    <a:ln>
                      <a:noFill/>
                    </a:ln>
                    <a:solidFill>
                      <a:srgbClr val="000000"/>
                    </a:solidFill>
                    <a:effectLst/>
                    <a:uFillTx/>
                    <a:latin typeface="Times New Roman" panose="02020603050405020304" pitchFamily="18" charset="0"/>
                    <a:cs typeface="Times New Roman" panose="02020603050405020304" pitchFamily="18" charset="0"/>
                    <a:sym typeface="Helvetica Neue"/>
                  </a:rPr>
                  <a:t>im</a:t>
                </a:r>
                <a:r>
                  <a:rPr kumimoji="0" lang="fr-FR" sz="2400" b="0" i="0" u="none" strike="noStrike" cap="none" spc="0" normalizeH="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stars)</a:t>
                </a:r>
                <a:r>
                  <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p>
            </p:txBody>
          </p:sp>
        </mc:Choice>
        <mc:Fallback xmlns="">
          <p:sp>
            <p:nvSpPr>
              <p:cNvPr id="2" name="ZoneTexte 1">
                <a:extLst>
                  <a:ext uri="{FF2B5EF4-FFF2-40B4-BE49-F238E27FC236}">
                    <a16:creationId xmlns:a16="http://schemas.microsoft.com/office/drawing/2014/main" id="{38F2BFD0-840D-B14F-A301-988BFF43CBBF}"/>
                  </a:ext>
                </a:extLst>
              </p:cNvPr>
              <p:cNvSpPr txBox="1">
                <a:spLocks noRot="1" noChangeAspect="1" noMove="1" noResize="1" noEditPoints="1" noAdjustHandles="1" noChangeArrowheads="1" noChangeShapeType="1" noTextEdit="1"/>
              </p:cNvSpPr>
              <p:nvPr/>
            </p:nvSpPr>
            <p:spPr>
              <a:xfrm>
                <a:off x="955189" y="5779859"/>
                <a:ext cx="5333985" cy="841256"/>
              </a:xfrm>
              <a:prstGeom prst="rect">
                <a:avLst/>
              </a:prstGeom>
              <a:blipFill>
                <a:blip r:embed="rId6"/>
                <a:stretch>
                  <a:fillRect l="-2375" t="-2985" r="-2850" b="-16418"/>
                </a:stretch>
              </a:blipFill>
              <a:ln w="12700" cap="flat">
                <a:noFill/>
                <a:miter lim="4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3368012C-2C61-B84E-B373-7556300AF633}"/>
                  </a:ext>
                </a:extLst>
              </p:cNvPr>
              <p:cNvSpPr txBox="1"/>
              <p:nvPr/>
            </p:nvSpPr>
            <p:spPr>
              <a:xfrm>
                <a:off x="994840" y="7187938"/>
                <a:ext cx="533398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lang="fr-FR" b="0" dirty="0" err="1">
                    <a:latin typeface="Times New Roman" panose="02020603050405020304" pitchFamily="18" charset="0"/>
                    <a:cs typeface="Times New Roman" panose="02020603050405020304" pitchFamily="18" charset="0"/>
                  </a:rPr>
                  <a:t>Work</a:t>
                </a:r>
                <a:r>
                  <a:rPr lang="fr-FR" b="0" dirty="0">
                    <a:latin typeface="Times New Roman" panose="02020603050405020304" pitchFamily="18" charset="0"/>
                    <a:cs typeface="Times New Roman" panose="02020603050405020304" pitchFamily="18" charset="0"/>
                  </a:rPr>
                  <a:t> on </a:t>
                </a:r>
                <a:r>
                  <a:rPr lang="fr-FR" b="0" dirty="0" err="1">
                    <a:latin typeface="Times New Roman" panose="02020603050405020304" pitchFamily="18" charset="0"/>
                    <a:cs typeface="Times New Roman" panose="02020603050405020304" pitchFamily="18" charset="0"/>
                  </a:rPr>
                  <a:t>mapping</a:t>
                </a:r>
                <a:r>
                  <a:rPr lang="fr-FR" b="0" dirty="0">
                    <a:latin typeface="Times New Roman" panose="02020603050405020304" pitchFamily="18" charset="0"/>
                    <a:cs typeface="Times New Roman" panose="02020603050405020304" pitchFamily="18" charset="0"/>
                  </a:rPr>
                  <a:t> out </a:t>
                </a:r>
                <a:r>
                  <a:rPr lang="fr-FR" b="0" dirty="0" err="1">
                    <a:latin typeface="Times New Roman" panose="02020603050405020304" pitchFamily="18" charset="0"/>
                    <a:cs typeface="Times New Roman" panose="02020603050405020304" pitchFamily="18" charset="0"/>
                  </a:rPr>
                  <a:t>limits</a:t>
                </a:r>
                <a:r>
                  <a:rPr lang="fr-FR" b="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ar-AE" b="0" i="1">
                            <a:latin typeface="Cambria Math" panose="02040503050406030204" pitchFamily="18" charset="0"/>
                          </a:rPr>
                        </m:ctrlPr>
                      </m:sSubPr>
                      <m:e>
                        <m:r>
                          <a:rPr lang="ar-AE" b="0" i="1">
                            <a:latin typeface="Cambria Math" panose="02040503050406030204" pitchFamily="18" charset="0"/>
                          </a:rPr>
                          <m:t>𝜈</m:t>
                        </m:r>
                      </m:e>
                      <m:sub>
                        <m:r>
                          <a:rPr lang="ar-AE" b="0" i="1">
                            <a:latin typeface="Cambria Math" panose="02040503050406030204" pitchFamily="18" charset="0"/>
                          </a:rPr>
                          <m:t>𝑚𝑎𝑥</m:t>
                        </m:r>
                      </m:sub>
                    </m:sSub>
                  </m:oMath>
                </a14:m>
                <a:r>
                  <a:rPr lang="fr-FR" b="0" dirty="0">
                    <a:latin typeface="Times New Roman" panose="02020603050405020304" pitchFamily="18" charset="0"/>
                    <a:cs typeface="Times New Roman" panose="02020603050405020304" pitchFamily="18" charset="0"/>
                  </a:rPr>
                  <a:t> and V by </a:t>
                </a:r>
                <a:r>
                  <a:rPr lang="fr-FR" b="0" dirty="0" err="1">
                    <a:latin typeface="Times New Roman" panose="02020603050405020304" pitchFamily="18" charset="0"/>
                    <a:cs typeface="Times New Roman" panose="02020603050405020304" pitchFamily="18" charset="0"/>
                  </a:rPr>
                  <a:t>making</a:t>
                </a:r>
                <a:r>
                  <a:rPr lang="fr-FR" b="0" dirty="0">
                    <a:latin typeface="Times New Roman" panose="02020603050405020304" pitchFamily="18" charset="0"/>
                    <a:cs typeface="Times New Roman" panose="02020603050405020304" pitchFamily="18" charset="0"/>
                  </a:rPr>
                  <a:t> a </a:t>
                </a:r>
                <a:r>
                  <a:rPr lang="fr-FR" b="0" dirty="0" err="1">
                    <a:latin typeface="Times New Roman" panose="02020603050405020304" pitchFamily="18" charset="0"/>
                    <a:cs typeface="Times New Roman" panose="02020603050405020304" pitchFamily="18" charset="0"/>
                  </a:rPr>
                  <a:t>fake</a:t>
                </a:r>
                <a:r>
                  <a:rPr lang="fr-FR" b="0" dirty="0">
                    <a:latin typeface="Times New Roman" panose="02020603050405020304" pitchFamily="18" charset="0"/>
                    <a:cs typeface="Times New Roman" panose="02020603050405020304" pitchFamily="18" charset="0"/>
                  </a:rPr>
                  <a:t> </a:t>
                </a:r>
                <a:r>
                  <a:rPr lang="fr-FR" b="0" dirty="0" err="1">
                    <a:latin typeface="Times New Roman" panose="02020603050405020304" pitchFamily="18" charset="0"/>
                    <a:cs typeface="Times New Roman" panose="02020603050405020304" pitchFamily="18" charset="0"/>
                  </a:rPr>
                  <a:t>grid</a:t>
                </a:r>
                <a:r>
                  <a:rPr lang="fr-FR" b="0" dirty="0">
                    <a:latin typeface="Times New Roman" panose="02020603050405020304" pitchFamily="18" charset="0"/>
                    <a:cs typeface="Times New Roman" panose="02020603050405020304" pitchFamily="18" charset="0"/>
                  </a:rPr>
                  <a:t> </a:t>
                </a:r>
                <a:endParaRPr kumimoji="0" lang="fr-FR"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mc:Choice>
        <mc:Fallback xmlns="">
          <p:sp>
            <p:nvSpPr>
              <p:cNvPr id="8" name="ZoneTexte 7">
                <a:extLst>
                  <a:ext uri="{FF2B5EF4-FFF2-40B4-BE49-F238E27FC236}">
                    <a16:creationId xmlns:a16="http://schemas.microsoft.com/office/drawing/2014/main" id="{3368012C-2C61-B84E-B373-7556300AF633}"/>
                  </a:ext>
                </a:extLst>
              </p:cNvPr>
              <p:cNvSpPr txBox="1">
                <a:spLocks noRot="1" noChangeAspect="1" noMove="1" noResize="1" noEditPoints="1" noAdjustHandles="1" noChangeArrowheads="1" noChangeShapeType="1" noTextEdit="1"/>
              </p:cNvSpPr>
              <p:nvPr/>
            </p:nvSpPr>
            <p:spPr>
              <a:xfrm>
                <a:off x="994840" y="7187938"/>
                <a:ext cx="5333985" cy="841256"/>
              </a:xfrm>
              <a:prstGeom prst="rect">
                <a:avLst/>
              </a:prstGeom>
              <a:blipFill>
                <a:blip r:embed="rId7"/>
                <a:stretch>
                  <a:fillRect l="-2375" t="-2985" b="-16418"/>
                </a:stretch>
              </a:blipFill>
              <a:ln w="12700" cap="flat">
                <a:noFill/>
                <a:miter lim="400000"/>
              </a:ln>
              <a:effectLst/>
            </p:spPr>
            <p:txBody>
              <a:bodyPr/>
              <a:lstStyle/>
              <a:p>
                <a:r>
                  <a:rPr lang="fr-FR">
                    <a:noFill/>
                  </a:rPr>
                  <a:t> </a:t>
                </a:r>
              </a:p>
            </p:txBody>
          </p:sp>
        </mc:Fallback>
      </mc:AlternateContent>
      <p:pic>
        <p:nvPicPr>
          <p:cNvPr id="9" name="Content Placeholder 4" descr="A screenshot of a cell phone&#10;&#10;Description automatically generated">
            <a:extLst>
              <a:ext uri="{FF2B5EF4-FFF2-40B4-BE49-F238E27FC236}">
                <a16:creationId xmlns:a16="http://schemas.microsoft.com/office/drawing/2014/main" id="{D71E8DBE-2A81-6342-A98B-43024D9FE1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3161" y="5854351"/>
            <a:ext cx="4761525" cy="3117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238" name="Asteroseismic investigation of known planet hosts in the Kepler field, J. Christensen-Dalsgaard et al,…"/>
          <p:cNvSpPr txBox="1">
            <a:spLocks noGrp="1"/>
          </p:cNvSpPr>
          <p:nvPr>
            <p:ph type="body" idx="1"/>
          </p:nvPr>
        </p:nvSpPr>
        <p:spPr>
          <a:xfrm>
            <a:off x="952500" y="1987780"/>
            <a:ext cx="11099800" cy="6889520"/>
          </a:xfrm>
          <a:prstGeom prst="rect">
            <a:avLst/>
          </a:prstGeom>
        </p:spPr>
        <p:txBody>
          <a:bodyPr anchor="t"/>
          <a:lstStyle/>
          <a:p>
            <a:pPr marL="0" indent="0">
              <a:spcBef>
                <a:spcPts val="0"/>
              </a:spcBef>
              <a:buSzTx/>
              <a:buNone/>
              <a:defRPr sz="2400">
                <a:latin typeface="Times New Roman"/>
                <a:ea typeface="Times New Roman"/>
                <a:cs typeface="Times New Roman"/>
                <a:sym typeface="Times New Roman"/>
              </a:defRPr>
            </a:pPr>
            <a:r>
              <a:t>Asteroseismic investigation of known planet hosts in the Kepler field, J. Christensen-Dalsgaard et al,</a:t>
            </a: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r>
              <a:t>Solving the Mode Identification Problem in Asteroseismology of F Stars Observed with Kepler Show affiliations, T R. White et al,</a:t>
            </a: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r>
              <a:t>Standing on the shoulders of dwarfs: the Kepler Asteroseismic LEGACY Sample. I. Oscillation mode parameters, Lund et al, 2017</a:t>
            </a: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r>
              <a:t>Mode lifetimes of stellar oscillations-Implications for asteroseismology, Chaplin et al, 2009</a:t>
            </a: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r>
              <a:t>Asteroseismology of solar-type and red-giant stars, Chaplin et al, 2013</a:t>
            </a: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endParaRPr/>
          </a:p>
          <a:p>
            <a:pPr marL="0" indent="0">
              <a:spcBef>
                <a:spcPts val="0"/>
              </a:spcBef>
              <a:buSzTx/>
              <a:buNone/>
              <a:defRPr sz="2400">
                <a:latin typeface="Times New Roman"/>
                <a:ea typeface="Times New Roman"/>
                <a:cs typeface="Times New Roman"/>
                <a:sym typeface="Times New Roman"/>
              </a:defRPr>
            </a:pPr>
            <a:endParaRPr/>
          </a:p>
        </p:txBody>
      </p:sp>
      <p:sp>
        <p:nvSpPr>
          <p:cNvPr id="239" name="Reference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References</a:t>
            </a:r>
          </a:p>
        </p:txBody>
      </p:sp>
      <p:pic>
        <p:nvPicPr>
          <p:cNvPr id="240"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242" name="Data Analysis"/>
          <p:cNvSpPr txBox="1">
            <a:spLocks noGrp="1"/>
          </p:cNvSpPr>
          <p:nvPr>
            <p:ph type="ctrTitle"/>
          </p:nvPr>
        </p:nvSpPr>
        <p:spPr>
          <a:xfrm>
            <a:off x="1269999" y="4311649"/>
            <a:ext cx="10464800" cy="1130301"/>
          </a:xfrm>
          <a:prstGeom prst="rect">
            <a:avLst/>
          </a:prstGeom>
        </p:spPr>
        <p:txBody>
          <a:bodyPr anchor="t">
            <a:normAutofit fontScale="90000"/>
          </a:bodyPr>
          <a:lstStyle>
            <a:lvl1pPr defTabSz="531622">
              <a:defRPr sz="7280">
                <a:latin typeface="Times New Roman"/>
                <a:ea typeface="Times New Roman"/>
                <a:cs typeface="Times New Roman"/>
                <a:sym typeface="Times New Roman"/>
              </a:defRPr>
            </a:lvl1pPr>
          </a:lstStyle>
          <a:p>
            <a:r>
              <a:rPr dirty="0"/>
              <a:t>Data Analysis</a:t>
            </a:r>
          </a:p>
        </p:txBody>
      </p:sp>
      <p:sp>
        <p:nvSpPr>
          <p:cNvPr id="244" name="Ligne"/>
          <p:cNvSpPr/>
          <p:nvPr/>
        </p:nvSpPr>
        <p:spPr>
          <a:xfrm>
            <a:off x="0" y="2456362"/>
            <a:ext cx="13004801"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5" name="Ligne"/>
          <p:cNvSpPr/>
          <p:nvPr/>
        </p:nvSpPr>
        <p:spPr>
          <a:xfrm>
            <a:off x="2666" y="7507978"/>
            <a:ext cx="12999467"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42530893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8161538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6418217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514755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24" name="Motivations: K and M dwarf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Motivations: K and M dwarfs</a:t>
            </a:r>
          </a:p>
        </p:txBody>
      </p:sp>
      <p:pic>
        <p:nvPicPr>
          <p:cNvPr id="125" name="diagram-Hertzsprung-Russell-Annie-Jump-Cannon-type-order.jpg" descr="diagram-Hertzsprung-Russell-Annie-Jump-Cannon-type-order.jpg"/>
          <p:cNvPicPr>
            <a:picLocks noChangeAspect="1"/>
          </p:cNvPicPr>
          <p:nvPr/>
        </p:nvPicPr>
        <p:blipFill>
          <a:blip r:embed="rId3"/>
          <a:stretch>
            <a:fillRect/>
          </a:stretch>
        </p:blipFill>
        <p:spPr>
          <a:xfrm>
            <a:off x="1139626" y="1701006"/>
            <a:ext cx="5137562" cy="6351533"/>
          </a:xfrm>
          <a:prstGeom prst="rect">
            <a:avLst/>
          </a:prstGeom>
          <a:ln w="12700">
            <a:miter lim="400000"/>
          </a:ln>
        </p:spPr>
      </p:pic>
      <p:pic>
        <p:nvPicPr>
          <p:cNvPr id="126" name="Image" descr="Image"/>
          <p:cNvPicPr>
            <a:picLocks noChangeAspect="1"/>
          </p:cNvPicPr>
          <p:nvPr/>
        </p:nvPicPr>
        <p:blipFill>
          <a:blip r:embed="rId4"/>
          <a:stretch>
            <a:fillRect/>
          </a:stretch>
        </p:blipFill>
        <p:spPr>
          <a:xfrm>
            <a:off x="126813" y="8596017"/>
            <a:ext cx="2707241" cy="1063253"/>
          </a:xfrm>
          <a:prstGeom prst="rect">
            <a:avLst/>
          </a:prstGeom>
          <a:ln w="12700">
            <a:miter lim="400000"/>
          </a:ln>
        </p:spPr>
      </p:pic>
      <p:pic>
        <p:nvPicPr>
          <p:cNvPr id="4" name="Image 3" descr="Une image contenant intérieur, assis, table, noir&#10;&#10;Description générée automatiquement">
            <a:extLst>
              <a:ext uri="{FF2B5EF4-FFF2-40B4-BE49-F238E27FC236}">
                <a16:creationId xmlns:a16="http://schemas.microsoft.com/office/drawing/2014/main" id="{ACA5B565-B6C5-F143-A931-C4A3998D9650}"/>
              </a:ext>
            </a:extLst>
          </p:cNvPr>
          <p:cNvPicPr>
            <a:picLocks noChangeAspect="1"/>
          </p:cNvPicPr>
          <p:nvPr/>
        </p:nvPicPr>
        <p:blipFill rotWithShape="1">
          <a:blip r:embed="rId5">
            <a:extLst>
              <a:ext uri="{28A0092B-C50C-407E-A947-70E740481C1C}">
                <a14:useLocalDpi xmlns:a14="http://schemas.microsoft.com/office/drawing/2010/main" val="0"/>
              </a:ext>
            </a:extLst>
          </a:blip>
          <a:srcRect t="6887" r="47344" b="11537"/>
          <a:stretch/>
        </p:blipFill>
        <p:spPr>
          <a:xfrm>
            <a:off x="6914738" y="2499142"/>
            <a:ext cx="5137562" cy="4755316"/>
          </a:xfrm>
          <a:prstGeom prst="rect">
            <a:avLst/>
          </a:prstGeom>
        </p:spPr>
      </p:pic>
      <p:sp>
        <p:nvSpPr>
          <p:cNvPr id="2" name="TextBox 1">
            <a:extLst>
              <a:ext uri="{FF2B5EF4-FFF2-40B4-BE49-F238E27FC236}">
                <a16:creationId xmlns:a16="http://schemas.microsoft.com/office/drawing/2014/main" id="{16CDE9F2-7731-4456-A273-FCC723CB33E9}"/>
              </a:ext>
            </a:extLst>
          </p:cNvPr>
          <p:cNvSpPr txBox="1"/>
          <p:nvPr/>
        </p:nvSpPr>
        <p:spPr>
          <a:xfrm>
            <a:off x="6914738" y="7471026"/>
            <a:ext cx="44459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GB" sz="1800" b="0" dirty="0">
                <a:latin typeface="Times New Roman" panose="02020603050405020304" pitchFamily="18" charset="0"/>
                <a:cs typeface="Times New Roman" panose="02020603050405020304" pitchFamily="18" charset="0"/>
              </a:rPr>
              <a:t>Credit: NASA, ESA, and Z. Levy (</a:t>
            </a:r>
            <a:r>
              <a:rPr lang="en-GB" sz="1800" b="0" dirty="0" err="1">
                <a:latin typeface="Times New Roman" panose="02020603050405020304" pitchFamily="18" charset="0"/>
                <a:cs typeface="Times New Roman" panose="02020603050405020304" pitchFamily="18" charset="0"/>
              </a:rPr>
              <a:t>STScI</a:t>
            </a:r>
            <a:r>
              <a:rPr lang="en-GB" sz="1800" b="0" dirty="0">
                <a:latin typeface="Times New Roman" panose="02020603050405020304" pitchFamily="18" charset="0"/>
                <a:cs typeface="Times New Roman" panose="02020603050405020304" pitchFamily="18" charset="0"/>
              </a:rPr>
              <a:t>)</a:t>
            </a:r>
            <a:endParaRPr kumimoji="0" lang="en-GB"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6856366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101018065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35401200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5233472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1341068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14129649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50700566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156801970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9775119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2035955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28" name="Target Selection &amp; Modelling"/>
          <p:cNvSpPr txBox="1">
            <a:spLocks noGrp="1"/>
          </p:cNvSpPr>
          <p:nvPr>
            <p:ph type="ctrTitle"/>
          </p:nvPr>
        </p:nvSpPr>
        <p:spPr>
          <a:xfrm>
            <a:off x="1269999" y="3225799"/>
            <a:ext cx="10464800" cy="3302001"/>
          </a:xfrm>
          <a:prstGeom prst="rect">
            <a:avLst/>
          </a:prstGeom>
        </p:spPr>
        <p:txBody>
          <a:bodyPr/>
          <a:lstStyle>
            <a:lvl1pPr>
              <a:defRPr>
                <a:latin typeface="Times New Roman"/>
                <a:ea typeface="Times New Roman"/>
                <a:cs typeface="Times New Roman"/>
                <a:sym typeface="Times New Roman"/>
              </a:defRPr>
            </a:lvl1pPr>
          </a:lstStyle>
          <a:p>
            <a:r>
              <a:rPr dirty="0"/>
              <a:t>Target Selection &amp; Modelling</a:t>
            </a:r>
          </a:p>
        </p:txBody>
      </p:sp>
      <p:sp>
        <p:nvSpPr>
          <p:cNvPr id="130" name="Ligne"/>
          <p:cNvSpPr/>
          <p:nvPr/>
        </p:nvSpPr>
        <p:spPr>
          <a:xfrm>
            <a:off x="0" y="2456362"/>
            <a:ext cx="13004801"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1" name="Ligne"/>
          <p:cNvSpPr/>
          <p:nvPr/>
        </p:nvSpPr>
        <p:spPr>
          <a:xfrm>
            <a:off x="2666" y="7507978"/>
            <a:ext cx="12999467" cy="1"/>
          </a:xfrm>
          <a:prstGeom prst="line">
            <a:avLst/>
          </a:prstGeom>
          <a:ln w="889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167124436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9957496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337067602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41365662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41055881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8775160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stretch>
            <a:fillRect/>
          </a:stretch>
        </p:blipFill>
        <p:spPr>
          <a:xfrm>
            <a:off x="126813" y="8596017"/>
            <a:ext cx="2707241" cy="1063253"/>
          </a:xfrm>
          <a:prstGeom prst="rect">
            <a:avLst/>
          </a:prstGeom>
          <a:ln w="12700">
            <a:miter lim="400000"/>
          </a:ln>
        </p:spPr>
      </p:pic>
    </p:spTree>
    <p:extLst>
      <p:ext uri="{BB962C8B-B14F-4D97-AF65-F5344CB8AC3E}">
        <p14:creationId xmlns:p14="http://schemas.microsoft.com/office/powerpoint/2010/main" val="28745078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pic>
        <p:nvPicPr>
          <p:cNvPr id="133" name="Capture d’écran 2020-01-21 à 14.35.16.png" descr="Capture d’écran 2020-01-21 à 14.35.16.png"/>
          <p:cNvPicPr>
            <a:picLocks noChangeAspect="1"/>
          </p:cNvPicPr>
          <p:nvPr/>
        </p:nvPicPr>
        <p:blipFill>
          <a:blip r:embed="rId3"/>
          <a:srcRect/>
          <a:stretch>
            <a:fillRect/>
          </a:stretch>
        </p:blipFill>
        <p:spPr>
          <a:xfrm>
            <a:off x="1050528" y="2893615"/>
            <a:ext cx="5315653" cy="3966503"/>
          </a:xfrm>
          <a:prstGeom prst="rect">
            <a:avLst/>
          </a:prstGeom>
          <a:ln w="12700">
            <a:miter lim="400000"/>
          </a:ln>
        </p:spPr>
      </p:pic>
      <p:sp>
        <p:nvSpPr>
          <p:cNvPr id="134" name="Goal: Modelling PSDs for K and M dwarf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Goal: Modelling PSDs for K and M dwarfs</a:t>
            </a:r>
          </a:p>
        </p:txBody>
      </p:sp>
      <p:pic>
        <p:nvPicPr>
          <p:cNvPr id="135" name="Image" descr="Image"/>
          <p:cNvPicPr>
            <a:picLocks noChangeAspect="1"/>
          </p:cNvPicPr>
          <p:nvPr/>
        </p:nvPicPr>
        <p:blipFill>
          <a:blip r:embed="rId4"/>
          <a:stretch>
            <a:fillRect/>
          </a:stretch>
        </p:blipFill>
        <p:spPr>
          <a:xfrm>
            <a:off x="6499749" y="2837790"/>
            <a:ext cx="5771102" cy="4078020"/>
          </a:xfrm>
          <a:prstGeom prst="rect">
            <a:avLst/>
          </a:prstGeom>
          <a:ln w="12700">
            <a:miter lim="400000"/>
          </a:ln>
        </p:spPr>
      </p:pic>
      <p:pic>
        <p:nvPicPr>
          <p:cNvPr id="136" name="Image" descr="Image"/>
          <p:cNvPicPr>
            <a:picLocks noChangeAspect="1"/>
          </p:cNvPicPr>
          <p:nvPr/>
        </p:nvPicPr>
        <p:blipFill>
          <a:blip r:embed="rId5"/>
          <a:stretch>
            <a:fillRect/>
          </a:stretch>
        </p:blipFill>
        <p:spPr>
          <a:xfrm>
            <a:off x="126813" y="8596017"/>
            <a:ext cx="2707241" cy="1063253"/>
          </a:xfrm>
          <a:prstGeom prst="rect">
            <a:avLst/>
          </a:prstGeom>
          <a:ln w="12700">
            <a:miter lim="400000"/>
          </a:ln>
        </p:spPr>
      </p:pic>
      <p:sp>
        <p:nvSpPr>
          <p:cNvPr id="2" name="TextBox 1">
            <a:extLst>
              <a:ext uri="{FF2B5EF4-FFF2-40B4-BE49-F238E27FC236}">
                <a16:creationId xmlns:a16="http://schemas.microsoft.com/office/drawing/2014/main" id="{F68C10F4-5F05-4798-B213-CE25EFEBE576}"/>
              </a:ext>
            </a:extLst>
          </p:cNvPr>
          <p:cNvSpPr txBox="1"/>
          <p:nvPr/>
        </p:nvSpPr>
        <p:spPr>
          <a:xfrm>
            <a:off x="1050528" y="6915810"/>
            <a:ext cx="33275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Credit: William J. Chaplin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38" name="Stellar Oscillation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Stellar Oscillations</a:t>
            </a:r>
          </a:p>
        </p:txBody>
      </p:sp>
      <p:pic>
        <p:nvPicPr>
          <p:cNvPr id="139" name="Image" descr="Image"/>
          <p:cNvPicPr>
            <a:picLocks noChangeAspect="1"/>
          </p:cNvPicPr>
          <p:nvPr/>
        </p:nvPicPr>
        <p:blipFill>
          <a:blip r:embed="rId3"/>
          <a:stretch>
            <a:fillRect/>
          </a:stretch>
        </p:blipFill>
        <p:spPr>
          <a:xfrm>
            <a:off x="7876900" y="5261411"/>
            <a:ext cx="3350058" cy="2465234"/>
          </a:xfrm>
          <a:prstGeom prst="rect">
            <a:avLst/>
          </a:prstGeom>
          <a:ln w="12700">
            <a:miter lim="400000"/>
          </a:ln>
        </p:spPr>
      </p:pic>
      <p:pic>
        <p:nvPicPr>
          <p:cNvPr id="140" name="Image" descr="Image"/>
          <p:cNvPicPr>
            <a:picLocks noChangeAspect="1"/>
          </p:cNvPicPr>
          <p:nvPr/>
        </p:nvPicPr>
        <p:blipFill>
          <a:blip r:embed="rId4"/>
          <a:stretch>
            <a:fillRect/>
          </a:stretch>
        </p:blipFill>
        <p:spPr>
          <a:xfrm>
            <a:off x="126813" y="8596017"/>
            <a:ext cx="2707241" cy="1063253"/>
          </a:xfrm>
          <a:prstGeom prst="rect">
            <a:avLst/>
          </a:prstGeom>
          <a:ln w="12700">
            <a:miter lim="400000"/>
          </a:ln>
        </p:spPr>
      </p:pic>
      <p:sp>
        <p:nvSpPr>
          <p:cNvPr id="2" name="TextBox 1">
            <a:extLst>
              <a:ext uri="{FF2B5EF4-FFF2-40B4-BE49-F238E27FC236}">
                <a16:creationId xmlns:a16="http://schemas.microsoft.com/office/drawing/2014/main" id="{D87A0C15-3A5E-4A9E-A580-5E94E3290FEC}"/>
              </a:ext>
            </a:extLst>
          </p:cNvPr>
          <p:cNvSpPr txBox="1"/>
          <p:nvPr/>
        </p:nvSpPr>
        <p:spPr>
          <a:xfrm>
            <a:off x="8809007" y="8012596"/>
            <a:ext cx="148584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Credit: NASA</a:t>
            </a:r>
          </a:p>
        </p:txBody>
      </p:sp>
      <p:pic>
        <p:nvPicPr>
          <p:cNvPr id="3" name="Picture 2">
            <a:extLst>
              <a:ext uri="{FF2B5EF4-FFF2-40B4-BE49-F238E27FC236}">
                <a16:creationId xmlns:a16="http://schemas.microsoft.com/office/drawing/2014/main" id="{C8D9A4E7-8937-412F-9663-B68B1D0E950F}"/>
              </a:ext>
            </a:extLst>
          </p:cNvPr>
          <p:cNvPicPr>
            <a:picLocks noChangeAspect="1"/>
          </p:cNvPicPr>
          <p:nvPr/>
        </p:nvPicPr>
        <p:blipFill>
          <a:blip r:embed="rId5"/>
          <a:stretch>
            <a:fillRect/>
          </a:stretch>
        </p:blipFill>
        <p:spPr>
          <a:xfrm>
            <a:off x="1986815" y="5261411"/>
            <a:ext cx="2932112" cy="2491485"/>
          </a:xfrm>
          <a:prstGeom prst="rect">
            <a:avLst/>
          </a:prstGeom>
        </p:spPr>
      </p:pic>
      <p:sp>
        <p:nvSpPr>
          <p:cNvPr id="7" name="TextBox 6">
            <a:extLst>
              <a:ext uri="{FF2B5EF4-FFF2-40B4-BE49-F238E27FC236}">
                <a16:creationId xmlns:a16="http://schemas.microsoft.com/office/drawing/2014/main" id="{F8C8F38A-87C7-4B53-9A5F-F837EAE1F6F5}"/>
              </a:ext>
            </a:extLst>
          </p:cNvPr>
          <p:cNvSpPr txBox="1"/>
          <p:nvPr/>
        </p:nvSpPr>
        <p:spPr>
          <a:xfrm>
            <a:off x="1674246" y="8000254"/>
            <a:ext cx="355725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GB" sz="1800" b="0" dirty="0">
                <a:latin typeface="Times New Roman" panose="02020603050405020304" pitchFamily="18" charset="0"/>
                <a:cs typeface="Times New Roman" panose="02020603050405020304" pitchFamily="18" charset="0"/>
              </a:rPr>
              <a:t>Stellar Structure and Evolution, JCD</a:t>
            </a:r>
            <a:endParaRPr kumimoji="0" lang="en-GB"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pic>
        <p:nvPicPr>
          <p:cNvPr id="4" name="Picture 3">
            <a:extLst>
              <a:ext uri="{FF2B5EF4-FFF2-40B4-BE49-F238E27FC236}">
                <a16:creationId xmlns:a16="http://schemas.microsoft.com/office/drawing/2014/main" id="{0C09A01A-3851-43DF-9A0A-30325848FE3A}"/>
              </a:ext>
            </a:extLst>
          </p:cNvPr>
          <p:cNvPicPr>
            <a:picLocks noChangeAspect="1"/>
          </p:cNvPicPr>
          <p:nvPr/>
        </p:nvPicPr>
        <p:blipFill>
          <a:blip r:embed="rId6"/>
          <a:stretch>
            <a:fillRect/>
          </a:stretch>
        </p:blipFill>
        <p:spPr>
          <a:xfrm>
            <a:off x="3452871" y="1676666"/>
            <a:ext cx="6099058" cy="2815524"/>
          </a:xfrm>
          <a:prstGeom prst="rect">
            <a:avLst/>
          </a:prstGeom>
        </p:spPr>
      </p:pic>
      <p:sp>
        <p:nvSpPr>
          <p:cNvPr id="9" name="TextBox 8">
            <a:extLst>
              <a:ext uri="{FF2B5EF4-FFF2-40B4-BE49-F238E27FC236}">
                <a16:creationId xmlns:a16="http://schemas.microsoft.com/office/drawing/2014/main" id="{B6001DF6-4476-4407-AE7A-7803DAFA9054}"/>
              </a:ext>
            </a:extLst>
          </p:cNvPr>
          <p:cNvSpPr txBox="1"/>
          <p:nvPr/>
        </p:nvSpPr>
        <p:spPr>
          <a:xfrm>
            <a:off x="5759478" y="4687005"/>
            <a:ext cx="148584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Credit: NASA</a:t>
            </a:r>
          </a:p>
        </p:txBody>
      </p:sp>
      <p:pic>
        <p:nvPicPr>
          <p:cNvPr id="5" name="Picture 4">
            <a:extLst>
              <a:ext uri="{FF2B5EF4-FFF2-40B4-BE49-F238E27FC236}">
                <a16:creationId xmlns:a16="http://schemas.microsoft.com/office/drawing/2014/main" id="{EE795E2F-DB8D-4C47-9BA3-786D760F09AF}"/>
              </a:ext>
            </a:extLst>
          </p:cNvPr>
          <p:cNvPicPr>
            <a:picLocks noChangeAspect="1"/>
          </p:cNvPicPr>
          <p:nvPr/>
        </p:nvPicPr>
        <p:blipFill>
          <a:blip r:embed="rId7"/>
          <a:stretch>
            <a:fillRect/>
          </a:stretch>
        </p:blipFill>
        <p:spPr>
          <a:xfrm>
            <a:off x="1226782" y="5043105"/>
            <a:ext cx="4452178" cy="286757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42" name="Stellar Oscillation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Stellar Oscillations</a:t>
            </a:r>
          </a:p>
        </p:txBody>
      </p:sp>
      <p:pic>
        <p:nvPicPr>
          <p:cNvPr id="143" name="Image" descr="Image"/>
          <p:cNvPicPr>
            <a:picLocks noChangeAspect="1"/>
          </p:cNvPicPr>
          <p:nvPr/>
        </p:nvPicPr>
        <p:blipFill>
          <a:blip r:embed="rId3"/>
          <a:stretch>
            <a:fillRect/>
          </a:stretch>
        </p:blipFill>
        <p:spPr>
          <a:xfrm>
            <a:off x="1895906" y="2475091"/>
            <a:ext cx="4397797" cy="4085489"/>
          </a:xfrm>
          <a:prstGeom prst="rect">
            <a:avLst/>
          </a:prstGeom>
          <a:ln w="12700">
            <a:miter lim="400000"/>
          </a:ln>
        </p:spPr>
      </p:pic>
      <p:pic>
        <p:nvPicPr>
          <p:cNvPr id="144" name="Image" descr="Image"/>
          <p:cNvPicPr>
            <a:picLocks noChangeAspect="1"/>
          </p:cNvPicPr>
          <p:nvPr/>
        </p:nvPicPr>
        <p:blipFill>
          <a:blip r:embed="rId4"/>
          <a:stretch>
            <a:fillRect/>
          </a:stretch>
        </p:blipFill>
        <p:spPr>
          <a:xfrm>
            <a:off x="126813" y="8596017"/>
            <a:ext cx="2707241" cy="1063253"/>
          </a:xfrm>
          <a:prstGeom prst="rect">
            <a:avLst/>
          </a:prstGeom>
          <a:ln w="12700">
            <a:miter lim="400000"/>
          </a:ln>
        </p:spPr>
      </p:pic>
      <p:sp>
        <p:nvSpPr>
          <p:cNvPr id="2" name="TextBox 1">
            <a:extLst>
              <a:ext uri="{FF2B5EF4-FFF2-40B4-BE49-F238E27FC236}">
                <a16:creationId xmlns:a16="http://schemas.microsoft.com/office/drawing/2014/main" id="{F54E2B1A-FAD5-4320-9C10-899526EABED4}"/>
              </a:ext>
            </a:extLst>
          </p:cNvPr>
          <p:cNvSpPr txBox="1"/>
          <p:nvPr/>
        </p:nvSpPr>
        <p:spPr>
          <a:xfrm>
            <a:off x="2741183" y="6760489"/>
            <a:ext cx="270724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Credit: William J. Chaplin</a:t>
            </a:r>
          </a:p>
        </p:txBody>
      </p:sp>
      <p:pic>
        <p:nvPicPr>
          <p:cNvPr id="3" name="Picture 2">
            <a:extLst>
              <a:ext uri="{FF2B5EF4-FFF2-40B4-BE49-F238E27FC236}">
                <a16:creationId xmlns:a16="http://schemas.microsoft.com/office/drawing/2014/main" id="{7230005B-E240-4375-A1E6-57DA419C9EA2}"/>
              </a:ext>
            </a:extLst>
          </p:cNvPr>
          <p:cNvPicPr>
            <a:picLocks noChangeAspect="1"/>
          </p:cNvPicPr>
          <p:nvPr/>
        </p:nvPicPr>
        <p:blipFill>
          <a:blip r:embed="rId5"/>
          <a:stretch>
            <a:fillRect/>
          </a:stretch>
        </p:blipFill>
        <p:spPr>
          <a:xfrm>
            <a:off x="8744668" y="2475091"/>
            <a:ext cx="2180424" cy="4077754"/>
          </a:xfrm>
          <a:prstGeom prst="rect">
            <a:avLst/>
          </a:prstGeom>
        </p:spPr>
      </p:pic>
      <p:sp>
        <p:nvSpPr>
          <p:cNvPr id="5" name="TextBox 4">
            <a:extLst>
              <a:ext uri="{FF2B5EF4-FFF2-40B4-BE49-F238E27FC236}">
                <a16:creationId xmlns:a16="http://schemas.microsoft.com/office/drawing/2014/main" id="{B5BC9006-BC35-4B4B-A216-D7A3059080CB}"/>
              </a:ext>
            </a:extLst>
          </p:cNvPr>
          <p:cNvSpPr txBox="1"/>
          <p:nvPr/>
        </p:nvSpPr>
        <p:spPr>
          <a:xfrm>
            <a:off x="7704814" y="6811785"/>
            <a:ext cx="44447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a:latin typeface="Times New Roman" panose="02020603050405020304" pitchFamily="18" charset="0"/>
                <a:cs typeface="Times New Roman" panose="02020603050405020304" pitchFamily="18" charset="0"/>
              </a:rPr>
              <a:t>Credit: Steven R. Majewski. University of Virginia.</a:t>
            </a:r>
            <a:endParaRPr lang="en-GB" sz="1800" b="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p:sp>
        <p:nvSpPr>
          <p:cNvPr id="146" name="Rectangle"/>
          <p:cNvSpPr/>
          <p:nvPr/>
        </p:nvSpPr>
        <p:spPr>
          <a:xfrm>
            <a:off x="1480433" y="3385552"/>
            <a:ext cx="4568575" cy="972275"/>
          </a:xfrm>
          <a:prstGeom prst="rect">
            <a:avLst/>
          </a:prstGeom>
          <a:solidFill>
            <a:srgbClr val="EEF9FF"/>
          </a:solidFill>
          <a:ln w="25400">
            <a:solidFill>
              <a:schemeClr val="accent5">
                <a:lumOff val="-29866"/>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147" name="Texte"/>
              <p:cNvSpPr txBox="1"/>
              <p:nvPr/>
            </p:nvSpPr>
            <p:spPr>
              <a:xfrm>
                <a:off x="1571117" y="3478280"/>
                <a:ext cx="4477891" cy="78681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defRPr sz="2000" b="0"/>
                </a:lvl1pPr>
              </a:lstStyle>
              <a:p>
                <a:pPr/>
                <a14:m>
                  <m:oMathPara xmlns:m="http://schemas.openxmlformats.org/officeDocument/2006/math">
                    <m:oMathParaPr>
                      <m:jc m:val="center"/>
                    </m:oMathParaPr>
                    <m:oMath xmlns:m="http://schemas.openxmlformats.org/officeDocument/2006/math">
                      <m:sSub>
                        <m:sSubPr>
                          <m:ctrlPr>
                            <a:rPr sz="2350" i="1">
                              <a:solidFill>
                                <a:srgbClr val="000000"/>
                              </a:solidFill>
                              <a:latin typeface="Cambria Math" panose="02040503050406030204" pitchFamily="18" charset="0"/>
                            </a:rPr>
                          </m:ctrlPr>
                        </m:sSubPr>
                        <m:e>
                          <m:r>
                            <a:rPr sz="2350" i="1">
                              <a:solidFill>
                                <a:srgbClr val="000000"/>
                              </a:solidFill>
                              <a:latin typeface="Cambria Math" panose="02040503050406030204" pitchFamily="18" charset="0"/>
                            </a:rPr>
                            <m:t>𝜈</m:t>
                          </m:r>
                        </m:e>
                        <m:sub>
                          <m:r>
                            <a:rPr sz="2350" i="1">
                              <a:solidFill>
                                <a:srgbClr val="000000"/>
                              </a:solidFill>
                              <a:latin typeface="Cambria Math" panose="02040503050406030204" pitchFamily="18" charset="0"/>
                            </a:rPr>
                            <m:t>𝑛𝑙</m:t>
                          </m:r>
                        </m:sub>
                      </m:sSub>
                      <m:r>
                        <a:rPr sz="2350" i="1">
                          <a:solidFill>
                            <a:srgbClr val="000000"/>
                          </a:solidFill>
                          <a:latin typeface="Cambria Math" panose="02040503050406030204" pitchFamily="18" charset="0"/>
                        </a:rPr>
                        <m:t>=</m:t>
                      </m:r>
                      <m:r>
                        <m:rPr>
                          <m:sty m:val="p"/>
                        </m:rPr>
                        <a:rPr sz="2350" i="1">
                          <a:solidFill>
                            <a:srgbClr val="000000"/>
                          </a:solidFill>
                          <a:latin typeface="Cambria Math" panose="02040503050406030204" pitchFamily="18" charset="0"/>
                        </a:rPr>
                        <m:t>Δ</m:t>
                      </m:r>
                      <m:r>
                        <a:rPr sz="2350" i="1">
                          <a:solidFill>
                            <a:srgbClr val="000000"/>
                          </a:solidFill>
                          <a:latin typeface="Cambria Math" panose="02040503050406030204" pitchFamily="18" charset="0"/>
                        </a:rPr>
                        <m:t>𝜈</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𝑛</m:t>
                      </m:r>
                      <m:r>
                        <a:rPr sz="2350" i="1">
                          <a:solidFill>
                            <a:srgbClr val="000000"/>
                          </a:solidFill>
                          <a:latin typeface="Cambria Math" panose="02040503050406030204" pitchFamily="18" charset="0"/>
                        </a:rPr>
                        <m:t>+</m:t>
                      </m:r>
                      <m:f>
                        <m:fPr>
                          <m:ctrlPr>
                            <a:rPr sz="2350" i="1">
                              <a:solidFill>
                                <a:srgbClr val="000000"/>
                              </a:solidFill>
                              <a:latin typeface="Cambria Math" panose="02040503050406030204" pitchFamily="18" charset="0"/>
                            </a:rPr>
                          </m:ctrlPr>
                        </m:fPr>
                        <m:num>
                          <m:r>
                            <a:rPr sz="2350" i="1">
                              <a:solidFill>
                                <a:srgbClr val="000000"/>
                              </a:solidFill>
                              <a:latin typeface="Cambria Math" panose="02040503050406030204" pitchFamily="18" charset="0"/>
                            </a:rPr>
                            <m:t>𝑙</m:t>
                          </m:r>
                        </m:num>
                        <m:den>
                          <m:r>
                            <a:rPr sz="2350" i="1">
                              <a:solidFill>
                                <a:srgbClr val="000000"/>
                              </a:solidFill>
                              <a:latin typeface="Cambria Math" panose="02040503050406030204" pitchFamily="18" charset="0"/>
                            </a:rPr>
                            <m:t>2</m:t>
                          </m:r>
                        </m:den>
                      </m:f>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𝜀</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𝐷𝑙</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𝑙</m:t>
                      </m:r>
                      <m:r>
                        <a:rPr sz="2350" i="1">
                          <a:solidFill>
                            <a:srgbClr val="000000"/>
                          </a:solidFill>
                          <a:latin typeface="Cambria Math" panose="02040503050406030204" pitchFamily="18" charset="0"/>
                        </a:rPr>
                        <m:t>+</m:t>
                      </m:r>
                      <m:r>
                        <a:rPr sz="2350" i="1">
                          <a:solidFill>
                            <a:srgbClr val="000000"/>
                          </a:solidFill>
                          <a:latin typeface="Cambria Math" panose="02040503050406030204" pitchFamily="18" charset="0"/>
                        </a:rPr>
                        <m:t>1</m:t>
                      </m:r>
                      <m:r>
                        <a:rPr sz="2350" i="1">
                          <a:solidFill>
                            <a:srgbClr val="000000"/>
                          </a:solidFill>
                          <a:latin typeface="Cambria Math" panose="02040503050406030204" pitchFamily="18" charset="0"/>
                        </a:rPr>
                        <m:t>)</m:t>
                      </m:r>
                    </m:oMath>
                  </m:oMathPara>
                </a14:m>
                <a:endParaRPr dirty="0"/>
              </a:p>
            </p:txBody>
          </p:sp>
        </mc:Choice>
        <mc:Fallback xmlns="">
          <p:sp>
            <p:nvSpPr>
              <p:cNvPr id="147" name="Texte"/>
              <p:cNvSpPr txBox="1">
                <a:spLocks noRot="1" noChangeAspect="1" noMove="1" noResize="1" noEditPoints="1" noAdjustHandles="1" noChangeArrowheads="1" noChangeShapeType="1" noTextEdit="1"/>
              </p:cNvSpPr>
              <p:nvPr/>
            </p:nvSpPr>
            <p:spPr>
              <a:xfrm>
                <a:off x="1571117" y="3478280"/>
                <a:ext cx="4477891" cy="786818"/>
              </a:xfrm>
              <a:prstGeom prst="rect">
                <a:avLst/>
              </a:prstGeom>
              <a:blipFill>
                <a:blip r:embed="rId3"/>
                <a:stretch>
                  <a:fillRect/>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GB">
                    <a:noFill/>
                  </a:rPr>
                  <a:t> </a:t>
                </a:r>
              </a:p>
            </p:txBody>
          </p:sp>
        </mc:Fallback>
      </mc:AlternateContent>
      <p:pic>
        <p:nvPicPr>
          <p:cNvPr id="148" name="IMG_65D3D808F309-1.jpeg" descr="IMG_65D3D808F309-1.jpeg"/>
          <p:cNvPicPr>
            <a:picLocks noChangeAspect="1"/>
          </p:cNvPicPr>
          <p:nvPr/>
        </p:nvPicPr>
        <p:blipFill>
          <a:blip r:embed="rId4"/>
          <a:srcRect l="5398" r="5398" b="14809"/>
          <a:stretch>
            <a:fillRect/>
          </a:stretch>
        </p:blipFill>
        <p:spPr>
          <a:xfrm>
            <a:off x="678346" y="4696629"/>
            <a:ext cx="5932940" cy="2421415"/>
          </a:xfrm>
          <a:prstGeom prst="rect">
            <a:avLst/>
          </a:prstGeom>
          <a:ln w="12700">
            <a:miter lim="400000"/>
          </a:ln>
        </p:spPr>
      </p:pic>
      <p:pic>
        <p:nvPicPr>
          <p:cNvPr id="149" name="Capture d’écran 2020-01-28 à 14.49.03.png" descr="Capture d’écran 2020-01-28 à 14.49.03.png"/>
          <p:cNvPicPr>
            <a:picLocks noChangeAspect="1"/>
          </p:cNvPicPr>
          <p:nvPr/>
        </p:nvPicPr>
        <p:blipFill>
          <a:blip r:embed="rId5"/>
          <a:stretch>
            <a:fillRect/>
          </a:stretch>
        </p:blipFill>
        <p:spPr>
          <a:xfrm>
            <a:off x="7189961" y="3883545"/>
            <a:ext cx="5020136" cy="3584357"/>
          </a:xfrm>
          <a:prstGeom prst="rect">
            <a:avLst/>
          </a:prstGeom>
          <a:ln w="12700">
            <a:miter lim="400000"/>
          </a:ln>
        </p:spPr>
      </p:pic>
      <p:sp>
        <p:nvSpPr>
          <p:cNvPr id="150" name="Oscillation mode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t>Oscillation modes</a:t>
            </a:r>
          </a:p>
        </p:txBody>
      </p:sp>
      <p:sp>
        <p:nvSpPr>
          <p:cNvPr id="151" name="Gaussian like envelope of power due to the p mode oscillations"/>
          <p:cNvSpPr txBox="1"/>
          <p:nvPr/>
        </p:nvSpPr>
        <p:spPr>
          <a:xfrm>
            <a:off x="7643976" y="7819098"/>
            <a:ext cx="4112106" cy="749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300" b="0">
                <a:latin typeface="Times New Roman"/>
                <a:ea typeface="Times New Roman"/>
                <a:cs typeface="Times New Roman"/>
                <a:sym typeface="Times New Roman"/>
              </a:defRPr>
            </a:lvl1pPr>
          </a:lstStyle>
          <a:p>
            <a:r>
              <a:rPr dirty="0"/>
              <a:t>Gaussian like envelope of power due to the p mode oscillations</a:t>
            </a:r>
          </a:p>
        </p:txBody>
      </p:sp>
      <p:pic>
        <p:nvPicPr>
          <p:cNvPr id="152" name="Image" descr="Image"/>
          <p:cNvPicPr>
            <a:picLocks noChangeAspect="1"/>
          </p:cNvPicPr>
          <p:nvPr/>
        </p:nvPicPr>
        <p:blipFill>
          <a:blip r:embed="rId6"/>
          <a:stretch>
            <a:fillRect/>
          </a:stretch>
        </p:blipFill>
        <p:spPr>
          <a:xfrm>
            <a:off x="126813" y="8596017"/>
            <a:ext cx="2707241" cy="1063253"/>
          </a:xfrm>
          <a:prstGeom prst="rect">
            <a:avLst/>
          </a:prstGeom>
          <a:ln w="12700">
            <a:miter lim="400000"/>
          </a:ln>
        </p:spPr>
      </p:pic>
      <p:sp>
        <p:nvSpPr>
          <p:cNvPr id="2" name="TextBox 1">
            <a:extLst>
              <a:ext uri="{FF2B5EF4-FFF2-40B4-BE49-F238E27FC236}">
                <a16:creationId xmlns:a16="http://schemas.microsoft.com/office/drawing/2014/main" id="{48079EC1-FC2F-49E1-879F-2F2CAC329CB4}"/>
              </a:ext>
            </a:extLst>
          </p:cNvPr>
          <p:cNvSpPr txBox="1"/>
          <p:nvPr/>
        </p:nvSpPr>
        <p:spPr>
          <a:xfrm>
            <a:off x="8439195" y="8602819"/>
            <a:ext cx="253117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Times" pitchFamily="2" charset="0"/>
                <a:sym typeface="Helvetica Neue"/>
              </a:rPr>
              <a:t>Credit: William J. Chaplin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848771-8BA9-484D-8D3F-B55B6840487C}"/>
                  </a:ext>
                </a:extLst>
              </p:cNvPr>
              <p:cNvSpPr txBox="1"/>
              <p:nvPr/>
            </p:nvSpPr>
            <p:spPr>
              <a:xfrm>
                <a:off x="7324459" y="1878977"/>
                <a:ext cx="5422900" cy="1811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2400">
                    <a:latin typeface="Times New Roman"/>
                    <a:ea typeface="Times New Roman"/>
                    <a:cs typeface="Times New Roman"/>
                    <a:sym typeface="Times New Roman"/>
                  </a:defRPr>
                </a:pPr>
                <a:r>
                  <a:rPr lang="en-GB" dirty="0"/>
                  <a:t>The frequency of maximum oscillations power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𝜈</m:t>
                        </m:r>
                      </m:e>
                      <m:sub>
                        <m:r>
                          <a:rPr lang="ar-AE" i="1">
                            <a:latin typeface="Cambria Math" panose="02040503050406030204" pitchFamily="18" charset="0"/>
                          </a:rPr>
                          <m:t>𝑚𝑎𝑥</m:t>
                        </m:r>
                      </m:sub>
                    </m:sSub>
                  </m:oMath>
                </a14:m>
                <a:r>
                  <a:rPr lang="ar-AE" dirty="0"/>
                  <a:t> :</a:t>
                </a:r>
              </a:p>
              <a:p>
                <a:pPr>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𝜈</m:t>
                          </m:r>
                        </m:e>
                        <m:sub>
                          <m:r>
                            <a:rPr lang="ar-AE" i="1">
                              <a:latin typeface="Cambria Math" panose="02040503050406030204" pitchFamily="18" charset="0"/>
                            </a:rPr>
                            <m:t>𝑚𝑎𝑥</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𝜈</m:t>
                          </m:r>
                        </m:e>
                        <m:sub>
                          <m:r>
                            <a:rPr lang="ar-AE" i="1">
                              <a:latin typeface="Cambria Math" panose="02040503050406030204" pitchFamily="18" charset="0"/>
                            </a:rPr>
                            <m:t>𝑚𝑎𝑥</m:t>
                          </m:r>
                          <m:r>
                            <a:rPr lang="ar-AE" i="1">
                              <a:latin typeface="Cambria Math" panose="02040503050406030204" pitchFamily="18" charset="0"/>
                            </a:rPr>
                            <m:t>,⊙</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1">
                                  <a:latin typeface="Cambria Math" panose="02040503050406030204" pitchFamily="18" charset="0"/>
                                </a:rPr>
                                <m:t>𝑔</m:t>
                              </m:r>
                            </m:num>
                            <m:den>
                              <m:sSub>
                                <m:sSubPr>
                                  <m:ctrlPr>
                                    <a:rPr lang="ar-AE" i="1">
                                      <a:latin typeface="Cambria Math" panose="02040503050406030204" pitchFamily="18" charset="0"/>
                                    </a:rPr>
                                  </m:ctrlPr>
                                </m:sSubPr>
                                <m:e>
                                  <m:r>
                                    <a:rPr lang="ar-AE" i="1">
                                      <a:latin typeface="Cambria Math" panose="02040503050406030204" pitchFamily="18" charset="0"/>
                                    </a:rPr>
                                    <m:t>𝑔</m:t>
                                  </m:r>
                                </m:e>
                                <m:sub>
                                  <m:r>
                                    <a:rPr lang="ar-AE" i="1">
                                      <a:latin typeface="Cambria Math" panose="02040503050406030204" pitchFamily="18" charset="0"/>
                                    </a:rPr>
                                    <m:t>⊙</m:t>
                                  </m:r>
                                </m:sub>
                              </m:sSub>
                            </m:den>
                          </m:f>
                        </m:e>
                      </m:d>
                      <m:sSup>
                        <m:sSupPr>
                          <m:ctrlPr>
                            <a:rPr lang="ar-AE" i="1">
                              <a:latin typeface="Cambria Math" panose="02040503050406030204" pitchFamily="18" charset="0"/>
                            </a:rPr>
                          </m:ctrlPr>
                        </m:sSupPr>
                        <m:e>
                          <m:d>
                            <m:dPr>
                              <m:ctrlPr>
                                <a:rPr lang="ar-AE" i="1">
                                  <a:latin typeface="Cambria Math" panose="02040503050406030204" pitchFamily="18" charset="0"/>
                                </a:rPr>
                              </m:ctrlPr>
                            </m:dPr>
                            <m:e>
                              <m:f>
                                <m:fPr>
                                  <m:ctrlPr>
                                    <a:rPr lang="ar-AE" i="1">
                                      <a:latin typeface="Cambria Math" panose="02040503050406030204" pitchFamily="18" charset="0"/>
                                    </a:rPr>
                                  </m:ctrlPr>
                                </m:fPr>
                                <m:num>
                                  <m:sSub>
                                    <m:sSubPr>
                                      <m:ctrlPr>
                                        <a:rPr lang="ar-AE" i="1">
                                          <a:latin typeface="Cambria Math" panose="02040503050406030204" pitchFamily="18" charset="0"/>
                                        </a:rPr>
                                      </m:ctrlPr>
                                    </m:sSubPr>
                                    <m:e>
                                      <m:r>
                                        <a:rPr lang="ar-AE" i="1">
                                          <a:latin typeface="Cambria Math" panose="02040503050406030204" pitchFamily="18" charset="0"/>
                                        </a:rPr>
                                        <m:t>𝑇</m:t>
                                      </m:r>
                                    </m:e>
                                    <m:sub>
                                      <m:r>
                                        <a:rPr lang="ar-AE" i="1">
                                          <a:latin typeface="Cambria Math" panose="02040503050406030204" pitchFamily="18" charset="0"/>
                                        </a:rPr>
                                        <m:t>𝑒𝑓𝑓</m:t>
                                      </m:r>
                                    </m:sub>
                                  </m:sSub>
                                </m:num>
                                <m:den>
                                  <m:sSub>
                                    <m:sSubPr>
                                      <m:ctrlPr>
                                        <a:rPr lang="ar-AE" i="1">
                                          <a:latin typeface="Cambria Math" panose="02040503050406030204" pitchFamily="18" charset="0"/>
                                        </a:rPr>
                                      </m:ctrlPr>
                                    </m:sSubPr>
                                    <m:e>
                                      <m:r>
                                        <a:rPr lang="ar-AE" i="1">
                                          <a:latin typeface="Cambria Math" panose="02040503050406030204" pitchFamily="18" charset="0"/>
                                        </a:rPr>
                                        <m:t>𝑇</m:t>
                                      </m:r>
                                    </m:e>
                                    <m:sub>
                                      <m:r>
                                        <a:rPr lang="ar-AE" i="1">
                                          <a:latin typeface="Cambria Math" panose="02040503050406030204" pitchFamily="18" charset="0"/>
                                        </a:rPr>
                                        <m:t>𝑒𝑓𝑓</m:t>
                                      </m:r>
                                      <m:r>
                                        <a:rPr lang="ar-AE" i="1">
                                          <a:latin typeface="Cambria Math" panose="02040503050406030204" pitchFamily="18" charset="0"/>
                                        </a:rPr>
                                        <m:t>,⊙</m:t>
                                      </m:r>
                                    </m:sub>
                                  </m:sSub>
                                </m:den>
                              </m:f>
                            </m:e>
                          </m:d>
                        </m:e>
                        <m:sup>
                          <m:r>
                            <a:rPr lang="ar-AE" i="1">
                              <a:latin typeface="Cambria Math" panose="02040503050406030204" pitchFamily="18" charset="0"/>
                            </a:rPr>
                            <m:t>−</m:t>
                          </m:r>
                          <m:r>
                            <a:rPr lang="ar-AE" i="1">
                              <a:latin typeface="Cambria Math" panose="02040503050406030204" pitchFamily="18" charset="0"/>
                            </a:rPr>
                            <m:t>1</m:t>
                          </m:r>
                          <m:r>
                            <a:rPr lang="ar-AE" i="1">
                              <a:latin typeface="Cambria Math" panose="02040503050406030204" pitchFamily="18" charset="0"/>
                            </a:rPr>
                            <m:t>/</m:t>
                          </m:r>
                          <m:r>
                            <a:rPr lang="ar-AE" i="1">
                              <a:latin typeface="Cambria Math" panose="02040503050406030204" pitchFamily="18" charset="0"/>
                            </a:rPr>
                            <m:t>2</m:t>
                          </m:r>
                        </m:sup>
                      </m:sSup>
                    </m:oMath>
                  </m:oMathPara>
                </a14:m>
                <a:endParaRPr lang="ar-AE" dirty="0"/>
              </a:p>
            </p:txBody>
          </p:sp>
        </mc:Choice>
        <mc:Fallback xmlns="">
          <p:sp>
            <p:nvSpPr>
              <p:cNvPr id="10" name="TextBox 9">
                <a:extLst>
                  <a:ext uri="{FF2B5EF4-FFF2-40B4-BE49-F238E27FC236}">
                    <a16:creationId xmlns:a16="http://schemas.microsoft.com/office/drawing/2014/main" id="{E0848771-8BA9-484D-8D3F-B55B6840487C}"/>
                  </a:ext>
                </a:extLst>
              </p:cNvPr>
              <p:cNvSpPr txBox="1">
                <a:spLocks noRot="1" noChangeAspect="1" noMove="1" noResize="1" noEditPoints="1" noAdjustHandles="1" noChangeArrowheads="1" noChangeShapeType="1" noTextEdit="1"/>
              </p:cNvSpPr>
              <p:nvPr/>
            </p:nvSpPr>
            <p:spPr>
              <a:xfrm>
                <a:off x="7324459" y="1878977"/>
                <a:ext cx="5422900" cy="1811906"/>
              </a:xfrm>
              <a:prstGeom prst="rect">
                <a:avLst/>
              </a:prstGeom>
              <a:blipFill>
                <a:blip r:embed="rId7"/>
                <a:stretch>
                  <a:fillRect l="-675" t="-673" r="-2250"/>
                </a:stretch>
              </a:blipFill>
              <a:ln w="12700" cap="flat">
                <a:noFill/>
                <a:miter lim="400000"/>
              </a:ln>
              <a:effectLst/>
            </p:spPr>
            <p:txBody>
              <a:bodyPr/>
              <a:lstStyle/>
              <a:p>
                <a:r>
                  <a:rPr lang="en-GB">
                    <a:noFill/>
                  </a:rPr>
                  <a:t> </a:t>
                </a:r>
              </a:p>
            </p:txBody>
          </p:sp>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F5FF"/>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4" name="The frequency of maximum oscillations power   :…"/>
              <p:cNvSpPr txBox="1">
                <a:spLocks noGrp="1"/>
              </p:cNvSpPr>
              <p:nvPr>
                <p:ph type="body" sz="half" idx="1"/>
              </p:nvPr>
            </p:nvSpPr>
            <p:spPr>
              <a:xfrm>
                <a:off x="1041400" y="1889908"/>
                <a:ext cx="5334000" cy="7010434"/>
              </a:xfrm>
              <a:prstGeom prst="rect">
                <a:avLst/>
              </a:prstGeom>
            </p:spPr>
            <p:txBody>
              <a:bodyPr anchor="t"/>
              <a:lstStyle/>
              <a:p>
                <a:pPr marL="0" indent="0">
                  <a:spcBef>
                    <a:spcPts val="0"/>
                  </a:spcBef>
                  <a:buSzTx/>
                  <a:buNone/>
                  <a:defRPr sz="2400">
                    <a:latin typeface="Times New Roman"/>
                    <a:ea typeface="Times New Roman"/>
                    <a:cs typeface="Times New Roman"/>
                    <a:sym typeface="Times New Roman"/>
                  </a:defRPr>
                </a:pPr>
                <a:endParaRPr dirty="0"/>
              </a:p>
              <a:p>
                <a:pPr marL="0" indent="0">
                  <a:lnSpc>
                    <a:spcPct val="120000"/>
                  </a:lnSpc>
                  <a:spcBef>
                    <a:spcPts val="0"/>
                  </a:spcBef>
                  <a:buSzTx/>
                  <a:buNone/>
                  <a:defRPr sz="2400">
                    <a:latin typeface="Times New Roman"/>
                    <a:ea typeface="Times New Roman"/>
                    <a:cs typeface="Times New Roman"/>
                    <a:sym typeface="Times New Roman"/>
                  </a:defRPr>
                </a:pPr>
                <a:r>
                  <a:rPr dirty="0"/>
                  <a:t>The </a:t>
                </a:r>
                <a:r>
                  <a:rPr b="1" dirty="0"/>
                  <a:t>small separation</a:t>
                </a:r>
                <a:r>
                  <a:rPr dirty="0"/>
                  <a:t> </a:t>
                </a:r>
                <a14:m>
                  <m:oMath xmlns:m="http://schemas.openxmlformats.org/officeDocument/2006/math">
                    <m:r>
                      <a:rPr sz="2550" i="1">
                        <a:solidFill>
                          <a:srgbClr val="000000"/>
                        </a:solidFill>
                        <a:latin typeface="Cambria Math" panose="02040503050406030204" pitchFamily="18" charset="0"/>
                      </a:rPr>
                      <m:t>𝛿</m:t>
                    </m:r>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𝜈</m:t>
                        </m:r>
                      </m:e>
                      <m:sub>
                        <m:r>
                          <a:rPr sz="2550" i="1">
                            <a:solidFill>
                              <a:srgbClr val="000000"/>
                            </a:solidFill>
                            <a:latin typeface="Cambria Math" panose="02040503050406030204" pitchFamily="18" charset="0"/>
                          </a:rPr>
                          <m:t>𝑙</m:t>
                        </m:r>
                        <m:r>
                          <a:rPr sz="2550" i="1">
                            <a:solidFill>
                              <a:srgbClr val="000000"/>
                            </a:solidFill>
                            <a:latin typeface="Cambria Math" panose="02040503050406030204" pitchFamily="18" charset="0"/>
                          </a:rPr>
                          <m:t>,</m:t>
                        </m:r>
                        <m:r>
                          <a:rPr sz="2550" i="1">
                            <a:solidFill>
                              <a:srgbClr val="000000"/>
                            </a:solidFill>
                            <a:latin typeface="Cambria Math" panose="02040503050406030204" pitchFamily="18" charset="0"/>
                          </a:rPr>
                          <m:t>𝑙</m:t>
                        </m:r>
                        <m:r>
                          <a:rPr sz="2550" i="1">
                            <a:solidFill>
                              <a:srgbClr val="000000"/>
                            </a:solidFill>
                            <a:latin typeface="Cambria Math" panose="02040503050406030204" pitchFamily="18" charset="0"/>
                          </a:rPr>
                          <m:t>2</m:t>
                        </m:r>
                      </m:sub>
                    </m:sSub>
                    <m:r>
                      <a:rPr sz="2550" i="1">
                        <a:solidFill>
                          <a:srgbClr val="000000"/>
                        </a:solidFill>
                        <a:latin typeface="Cambria Math" panose="02040503050406030204" pitchFamily="18" charset="0"/>
                      </a:rPr>
                      <m:t>(</m:t>
                    </m:r>
                    <m:r>
                      <a:rPr sz="2550" i="1">
                        <a:solidFill>
                          <a:srgbClr val="000000"/>
                        </a:solidFill>
                        <a:latin typeface="Cambria Math" panose="02040503050406030204" pitchFamily="18" charset="0"/>
                      </a:rPr>
                      <m:t>𝑛</m:t>
                    </m:r>
                    <m:r>
                      <a:rPr sz="2550" i="1">
                        <a:solidFill>
                          <a:srgbClr val="000000"/>
                        </a:solidFill>
                        <a:latin typeface="Cambria Math" panose="02040503050406030204" pitchFamily="18" charset="0"/>
                      </a:rPr>
                      <m:t>)</m:t>
                    </m:r>
                  </m:oMath>
                </a14:m>
                <a:r>
                  <a:rPr dirty="0"/>
                  <a:t>: </a:t>
                </a:r>
              </a:p>
              <a:p>
                <a:pPr marL="0" indent="0">
                  <a:spcBef>
                    <a:spcPts val="0"/>
                  </a:spcBef>
                  <a:buSzTx/>
                  <a:buNone/>
                  <a:defRPr sz="2400">
                    <a:latin typeface="Times New Roman"/>
                    <a:ea typeface="Times New Roman"/>
                    <a:cs typeface="Times New Roman"/>
                    <a:sym typeface="Times New Roman"/>
                  </a:defRPr>
                </a:pPr>
                <a14:m>
                  <m:oMathPara xmlns:m="http://schemas.openxmlformats.org/officeDocument/2006/math">
                    <m:oMathParaPr>
                      <m:jc m:val="left"/>
                    </m:oMathParaPr>
                    <m:oMath xmlns:m="http://schemas.openxmlformats.org/officeDocument/2006/math">
                      <m:r>
                        <a:rPr sz="2500" i="1">
                          <a:solidFill>
                            <a:srgbClr val="000000"/>
                          </a:solidFill>
                          <a:latin typeface="Cambria Math" panose="02040503050406030204" pitchFamily="18" charset="0"/>
                        </a:rPr>
                        <m:t>𝛿</m:t>
                      </m:r>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𝜈</m:t>
                          </m:r>
                        </m:e>
                        <m:sub>
                          <m:r>
                            <a:rPr sz="2500" i="1">
                              <a:solidFill>
                                <a:srgbClr val="000000"/>
                              </a:solidFill>
                              <a:latin typeface="Cambria Math" panose="02040503050406030204" pitchFamily="18" charset="0"/>
                            </a:rPr>
                            <m:t>𝑙</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𝑙</m:t>
                          </m:r>
                          <m:r>
                            <a:rPr sz="2500" i="1">
                              <a:solidFill>
                                <a:srgbClr val="000000"/>
                              </a:solidFill>
                              <a:latin typeface="Cambria Math" panose="02040503050406030204" pitchFamily="18" charset="0"/>
                            </a:rPr>
                            <m:t>2</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𝑛</m:t>
                      </m:r>
                      <m:r>
                        <a:rPr sz="2500" i="1">
                          <a:solidFill>
                            <a:srgbClr val="000000"/>
                          </a:solidFill>
                          <a:latin typeface="Cambria Math" panose="02040503050406030204" pitchFamily="18" charset="0"/>
                        </a:rPr>
                        <m:t>)=</m:t>
                      </m:r>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𝜈</m:t>
                          </m:r>
                        </m:e>
                        <m:sub>
                          <m:r>
                            <a:rPr sz="2500" i="1">
                              <a:solidFill>
                                <a:srgbClr val="000000"/>
                              </a:solidFill>
                              <a:latin typeface="Cambria Math" panose="02040503050406030204" pitchFamily="18" charset="0"/>
                            </a:rPr>
                            <m:t>𝑛</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𝑙</m:t>
                          </m:r>
                        </m:sub>
                      </m:sSub>
                      <m:r>
                        <a:rPr sz="2500" i="1">
                          <a:solidFill>
                            <a:srgbClr val="000000"/>
                          </a:solidFill>
                          <a:latin typeface="Cambria Math" panose="02040503050406030204" pitchFamily="18" charset="0"/>
                        </a:rPr>
                        <m:t>−</m:t>
                      </m:r>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𝜈</m:t>
                          </m:r>
                        </m:e>
                        <m:sub>
                          <m:r>
                            <a:rPr sz="2500" i="1">
                              <a:solidFill>
                                <a:srgbClr val="000000"/>
                              </a:solidFill>
                              <a:latin typeface="Cambria Math" panose="02040503050406030204" pitchFamily="18" charset="0"/>
                            </a:rPr>
                            <m:t>𝑙</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2</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𝐷</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4</m:t>
                      </m:r>
                      <m:r>
                        <a:rPr sz="2500" i="1">
                          <a:solidFill>
                            <a:srgbClr val="000000"/>
                          </a:solidFill>
                          <a:latin typeface="Cambria Math" panose="02040503050406030204" pitchFamily="18" charset="0"/>
                        </a:rPr>
                        <m:t>𝑙</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6</m:t>
                      </m:r>
                      <m:r>
                        <a:rPr sz="2500" i="1">
                          <a:solidFill>
                            <a:srgbClr val="000000"/>
                          </a:solidFill>
                          <a:latin typeface="Cambria Math" panose="02040503050406030204" pitchFamily="18" charset="0"/>
                        </a:rPr>
                        <m:t>)</m:t>
                      </m:r>
                    </m:oMath>
                  </m:oMathPara>
                </a14:m>
                <a:endParaRPr dirty="0"/>
              </a:p>
            </p:txBody>
          </p:sp>
        </mc:Choice>
        <mc:Fallback xmlns="">
          <p:sp>
            <p:nvSpPr>
              <p:cNvPr id="154" name="The frequency of maximum oscillations power   :…"/>
              <p:cNvSpPr txBox="1">
                <a:spLocks noGrp="1" noRot="1" noChangeAspect="1" noMove="1" noResize="1" noEditPoints="1" noAdjustHandles="1" noChangeArrowheads="1" noChangeShapeType="1" noTextEdit="1"/>
              </p:cNvSpPr>
              <p:nvPr>
                <p:ph type="body" sz="half" idx="1"/>
              </p:nvPr>
            </p:nvSpPr>
            <p:spPr>
              <a:xfrm>
                <a:off x="1041400" y="1889908"/>
                <a:ext cx="5334000" cy="7010434"/>
              </a:xfrm>
              <a:prstGeom prst="rect">
                <a:avLst/>
              </a:prstGeom>
              <a:blipFill>
                <a:blip r:embed="rId3"/>
                <a:stretch>
                  <a:fillRect l="-25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5" name="The large frequency separation   :  and →…"/>
              <p:cNvSpPr txBox="1"/>
              <p:nvPr/>
            </p:nvSpPr>
            <p:spPr>
              <a:xfrm>
                <a:off x="6943733" y="1889908"/>
                <a:ext cx="5334001" cy="70104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ormAutofit/>
              </a:bodyPr>
              <a:lstStyle/>
              <a:p>
                <a:pPr algn="l">
                  <a:lnSpc>
                    <a:spcPct val="120000"/>
                  </a:lnSpc>
                  <a:spcBef>
                    <a:spcPts val="3200"/>
                  </a:spcBef>
                  <a:defRPr sz="2600" b="0">
                    <a:latin typeface="Times New Roman"/>
                    <a:ea typeface="Times New Roman"/>
                    <a:cs typeface="Times New Roman"/>
                    <a:sym typeface="Times New Roman"/>
                  </a:defRPr>
                </a:pPr>
                <a:r>
                  <a:rPr lang="fr-FR" sz="2400" dirty="0"/>
                  <a:t>The </a:t>
                </a:r>
                <a:r>
                  <a:rPr lang="fr-FR" sz="2400" b="1" dirty="0"/>
                  <a:t>large frequency separation </a:t>
                </a:r>
                <a14:m>
                  <m:oMath xmlns:m="http://schemas.openxmlformats.org/officeDocument/2006/math">
                    <m:r>
                      <m:rPr>
                        <m:sty m:val="p"/>
                      </m:rPr>
                      <a:rPr lang="el-GR" sz="2550" i="1">
                        <a:solidFill>
                          <a:srgbClr val="000000"/>
                        </a:solidFill>
                        <a:latin typeface="Cambria Math" panose="02040503050406030204" pitchFamily="18" charset="0"/>
                      </a:rPr>
                      <m:t>Δ</m:t>
                    </m:r>
                    <m:sSub>
                      <m:sSubPr>
                        <m:ctrlPr>
                          <a:rPr lang="ar-AE" sz="2550" i="1">
                            <a:solidFill>
                              <a:srgbClr val="000000"/>
                            </a:solidFill>
                            <a:latin typeface="Cambria Math" panose="02040503050406030204" pitchFamily="18" charset="0"/>
                          </a:rPr>
                        </m:ctrlPr>
                      </m:sSubPr>
                      <m:e>
                        <m:r>
                          <a:rPr lang="ar-AE" sz="2550" i="1">
                            <a:solidFill>
                              <a:srgbClr val="000000"/>
                            </a:solidFill>
                            <a:latin typeface="Cambria Math" panose="02040503050406030204" pitchFamily="18" charset="0"/>
                          </a:rPr>
                          <m:t>𝜈</m:t>
                        </m:r>
                      </m:e>
                      <m:sub>
                        <m:r>
                          <a:rPr lang="ar-AE" sz="2550" i="1">
                            <a:solidFill>
                              <a:srgbClr val="000000"/>
                            </a:solidFill>
                            <a:latin typeface="Cambria Math" panose="02040503050406030204" pitchFamily="18" charset="0"/>
                          </a:rPr>
                          <m:t>𝑛𝑙</m:t>
                        </m:r>
                      </m:sub>
                    </m:sSub>
                  </m:oMath>
                </a14:m>
                <a:r>
                  <a:rPr lang="ar-AE" sz="2400" b="1" dirty="0"/>
                  <a:t> </a:t>
                </a:r>
                <a:r>
                  <a:rPr lang="ar-AE" sz="2400" dirty="0"/>
                  <a:t>:</a:t>
                </a:r>
                <a14:m>
                  <m:oMath xmlns:m="http://schemas.openxmlformats.org/officeDocument/2006/math">
                    <m:r>
                      <a:rPr lang="ar-AE" sz="2350" b="0" i="0" smtClean="0">
                        <a:solidFill>
                          <a:srgbClr val="000000"/>
                        </a:solidFill>
                        <a:latin typeface="Cambria Math" panose="02040503050406030204" pitchFamily="18" charset="0"/>
                      </a:rPr>
                      <m:t> </m:t>
                    </m:r>
                    <m:r>
                      <a:rPr lang="ar-AE" sz="2350" i="1">
                        <a:solidFill>
                          <a:srgbClr val="000000"/>
                        </a:solidFill>
                        <a:latin typeface="Cambria Math" panose="02040503050406030204" pitchFamily="18" charset="0"/>
                      </a:rPr>
                      <m:t>&lt;</m:t>
                    </m:r>
                    <m:r>
                      <m:rPr>
                        <m:sty m:val="p"/>
                      </m:rPr>
                      <a:rPr lang="el-GR" sz="2350" i="1">
                        <a:solidFill>
                          <a:srgbClr val="000000"/>
                        </a:solidFill>
                        <a:latin typeface="Cambria Math" panose="02040503050406030204" pitchFamily="18" charset="0"/>
                      </a:rPr>
                      <m:t>Δ</m:t>
                    </m:r>
                    <m:sSub>
                      <m:sSubPr>
                        <m:ctrlPr>
                          <a:rPr lang="ar-AE" sz="2350" i="1">
                            <a:solidFill>
                              <a:srgbClr val="000000"/>
                            </a:solidFill>
                            <a:latin typeface="Cambria Math" panose="02040503050406030204" pitchFamily="18" charset="0"/>
                          </a:rPr>
                        </m:ctrlPr>
                      </m:sSubPr>
                      <m:e>
                        <m:r>
                          <a:rPr lang="ar-AE" sz="2350" i="1">
                            <a:solidFill>
                              <a:srgbClr val="000000"/>
                            </a:solidFill>
                            <a:latin typeface="Cambria Math" panose="02040503050406030204" pitchFamily="18" charset="0"/>
                          </a:rPr>
                          <m:t>𝜈</m:t>
                        </m:r>
                      </m:e>
                      <m:sub>
                        <m:r>
                          <a:rPr lang="ar-AE" sz="2350" i="1">
                            <a:solidFill>
                              <a:srgbClr val="000000"/>
                            </a:solidFill>
                            <a:latin typeface="Cambria Math" panose="02040503050406030204" pitchFamily="18" charset="0"/>
                          </a:rPr>
                          <m:t>𝑛𝑙</m:t>
                        </m:r>
                      </m:sub>
                    </m:sSub>
                    <m:r>
                      <a:rPr lang="ar-AE" sz="2350" i="1">
                        <a:solidFill>
                          <a:srgbClr val="000000"/>
                        </a:solidFill>
                        <a:latin typeface="Cambria Math" panose="02040503050406030204" pitchFamily="18" charset="0"/>
                      </a:rPr>
                      <m:t>&gt;∝&lt;</m:t>
                    </m:r>
                    <m:r>
                      <a:rPr lang="ar-AE" sz="2350" i="1">
                        <a:solidFill>
                          <a:srgbClr val="000000"/>
                        </a:solidFill>
                        <a:latin typeface="Cambria Math" panose="02040503050406030204" pitchFamily="18" charset="0"/>
                      </a:rPr>
                      <m:t>𝜌</m:t>
                    </m:r>
                    <m:sSup>
                      <m:sSupPr>
                        <m:ctrlPr>
                          <a:rPr lang="ar-AE" sz="2350" i="1">
                            <a:solidFill>
                              <a:srgbClr val="000000"/>
                            </a:solidFill>
                            <a:latin typeface="Cambria Math" panose="02040503050406030204" pitchFamily="18" charset="0"/>
                          </a:rPr>
                        </m:ctrlPr>
                      </m:sSupPr>
                      <m:e>
                        <m:r>
                          <a:rPr lang="ar-AE" sz="2350" i="1">
                            <a:solidFill>
                              <a:srgbClr val="000000"/>
                            </a:solidFill>
                            <a:latin typeface="Cambria Math" panose="02040503050406030204" pitchFamily="18" charset="0"/>
                          </a:rPr>
                          <m:t>&gt;</m:t>
                        </m:r>
                      </m:e>
                      <m:sup>
                        <m:f>
                          <m:fPr>
                            <m:type m:val="lin"/>
                            <m:ctrlPr>
                              <a:rPr lang="ar-AE" sz="2350" i="1">
                                <a:solidFill>
                                  <a:srgbClr val="000000"/>
                                </a:solidFill>
                                <a:latin typeface="Cambria Math" panose="02040503050406030204" pitchFamily="18" charset="0"/>
                              </a:rPr>
                            </m:ctrlPr>
                          </m:fPr>
                          <m:num>
                            <m:r>
                              <a:rPr lang="ar-AE" sz="2350" i="1">
                                <a:solidFill>
                                  <a:srgbClr val="000000"/>
                                </a:solidFill>
                                <a:latin typeface="Cambria Math" panose="02040503050406030204" pitchFamily="18" charset="0"/>
                              </a:rPr>
                              <m:t>1</m:t>
                            </m:r>
                          </m:num>
                          <m:den>
                            <m:r>
                              <a:rPr lang="ar-AE" sz="2350" i="1">
                                <a:solidFill>
                                  <a:srgbClr val="000000"/>
                                </a:solidFill>
                                <a:latin typeface="Cambria Math" panose="02040503050406030204" pitchFamily="18" charset="0"/>
                              </a:rPr>
                              <m:t>2</m:t>
                            </m:r>
                          </m:den>
                        </m:f>
                      </m:sup>
                    </m:sSup>
                  </m:oMath>
                </a14:m>
                <a:r>
                  <a:rPr lang="ar-AE" dirty="0"/>
                  <a:t> </a:t>
                </a:r>
                <a:r>
                  <a:rPr lang="fr-FR" dirty="0"/>
                  <a:t>&amp; </a:t>
                </a:r>
                <a14:m>
                  <m:oMath xmlns:m="http://schemas.openxmlformats.org/officeDocument/2006/math">
                    <m:r>
                      <a:rPr lang="fr-FR" sz="2500" i="1">
                        <a:solidFill>
                          <a:srgbClr val="000000"/>
                        </a:solidFill>
                        <a:latin typeface="Cambria Math" panose="02040503050406030204" pitchFamily="18" charset="0"/>
                      </a:rPr>
                      <m:t>&lt;</m:t>
                    </m:r>
                    <m:r>
                      <m:rPr>
                        <m:sty m:val="p"/>
                      </m:rPr>
                      <a:rPr lang="el-GR" sz="2500" i="1">
                        <a:solidFill>
                          <a:srgbClr val="000000"/>
                        </a:solidFill>
                        <a:latin typeface="Cambria Math" panose="02040503050406030204" pitchFamily="18" charset="0"/>
                      </a:rPr>
                      <m:t>Δ</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𝜈</m:t>
                        </m:r>
                      </m:e>
                      <m:sub>
                        <m:r>
                          <a:rPr lang="ar-AE" sz="2500" i="1">
                            <a:solidFill>
                              <a:srgbClr val="000000"/>
                            </a:solidFill>
                            <a:latin typeface="Cambria Math" panose="02040503050406030204" pitchFamily="18" charset="0"/>
                          </a:rPr>
                          <m:t>𝑛𝑙</m:t>
                        </m:r>
                      </m:sub>
                    </m:sSub>
                    <m:r>
                      <a:rPr lang="ar-AE" sz="2500" i="1">
                        <a:solidFill>
                          <a:srgbClr val="000000"/>
                        </a:solidFill>
                        <a:latin typeface="Cambria Math" panose="02040503050406030204" pitchFamily="18" charset="0"/>
                      </a:rPr>
                      <m:t>&gt;≈</m:t>
                    </m:r>
                    <m:r>
                      <m:rPr>
                        <m:sty m:val="p"/>
                      </m:rPr>
                      <a:rPr lang="el-GR" sz="2500" i="1">
                        <a:solidFill>
                          <a:srgbClr val="000000"/>
                        </a:solidFill>
                        <a:latin typeface="Cambria Math" panose="02040503050406030204" pitchFamily="18" charset="0"/>
                      </a:rPr>
                      <m:t>Δ</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𝜈</m:t>
                        </m:r>
                      </m:e>
                      <m:sub>
                        <m:r>
                          <a:rPr lang="ar-AE" sz="2500" i="1">
                            <a:solidFill>
                              <a:srgbClr val="000000"/>
                            </a:solidFill>
                            <a:latin typeface="Cambria Math" panose="02040503050406030204" pitchFamily="18" charset="0"/>
                          </a:rPr>
                          <m:t>𝑛𝑙</m:t>
                        </m:r>
                      </m:sub>
                    </m:sSub>
                  </m:oMath>
                </a14:m>
                <a:r>
                  <a:rPr lang="fr-FR" dirty="0"/>
                  <a:t> </a:t>
                </a:r>
                <a:r>
                  <a:rPr lang="ar-AE" dirty="0"/>
                  <a:t>→ </a:t>
                </a:r>
                <a14:m>
                  <m:oMath xmlns:m="http://schemas.openxmlformats.org/officeDocument/2006/math">
                    <m:f>
                      <m:fPr>
                        <m:ctrlPr>
                          <a:rPr lang="ar-AE" sz="2500" i="1">
                            <a:solidFill>
                              <a:srgbClr val="000000"/>
                            </a:solidFill>
                            <a:latin typeface="Cambria Math" panose="02040503050406030204" pitchFamily="18" charset="0"/>
                          </a:rPr>
                        </m:ctrlPr>
                      </m:fPr>
                      <m:num>
                        <m:r>
                          <m:rPr>
                            <m:sty m:val="p"/>
                          </m:rPr>
                          <a:rPr lang="el-GR" sz="2500" i="1">
                            <a:solidFill>
                              <a:srgbClr val="000000"/>
                            </a:solidFill>
                            <a:latin typeface="Cambria Math" panose="02040503050406030204" pitchFamily="18" charset="0"/>
                          </a:rPr>
                          <m:t>Δ</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𝜈</m:t>
                            </m:r>
                          </m:e>
                          <m:sub>
                            <m:r>
                              <a:rPr lang="ar-AE" sz="2500" i="1">
                                <a:solidFill>
                                  <a:srgbClr val="000000"/>
                                </a:solidFill>
                                <a:latin typeface="Cambria Math" panose="02040503050406030204" pitchFamily="18" charset="0"/>
                              </a:rPr>
                              <m:t>𝑛𝑙</m:t>
                            </m:r>
                          </m:sub>
                        </m:sSub>
                      </m:num>
                      <m:den>
                        <m:r>
                          <m:rPr>
                            <m:sty m:val="p"/>
                          </m:rPr>
                          <a:rPr lang="el-GR" sz="2500" i="1">
                            <a:solidFill>
                              <a:srgbClr val="000000"/>
                            </a:solidFill>
                            <a:latin typeface="Cambria Math" panose="02040503050406030204" pitchFamily="18" charset="0"/>
                          </a:rPr>
                          <m:t>Δ</m:t>
                        </m:r>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𝜈</m:t>
                            </m:r>
                          </m:e>
                          <m:sub>
                            <m:r>
                              <a:rPr lang="ar-AE" sz="2500" i="1">
                                <a:solidFill>
                                  <a:srgbClr val="000000"/>
                                </a:solidFill>
                                <a:latin typeface="Cambria Math" panose="02040503050406030204" pitchFamily="18" charset="0"/>
                              </a:rPr>
                              <m:t>𝑛𝑙</m:t>
                            </m:r>
                            <m:r>
                              <a:rPr lang="ar-AE" sz="2500" i="1">
                                <a:solidFill>
                                  <a:srgbClr val="000000"/>
                                </a:solidFill>
                                <a:latin typeface="Cambria Math" panose="02040503050406030204" pitchFamily="18" charset="0"/>
                              </a:rPr>
                              <m:t>,⊙</m:t>
                            </m:r>
                          </m:sub>
                        </m:sSub>
                      </m:den>
                    </m:f>
                    <m:r>
                      <a:rPr lang="ar-AE" sz="2500" i="1">
                        <a:solidFill>
                          <a:srgbClr val="000000"/>
                        </a:solidFill>
                        <a:latin typeface="Cambria Math" panose="02040503050406030204" pitchFamily="18" charset="0"/>
                      </a:rPr>
                      <m:t>=</m:t>
                    </m:r>
                    <m:sSup>
                      <m:sSupPr>
                        <m:ctrlPr>
                          <a:rPr lang="ar-AE" sz="2500" i="1">
                            <a:solidFill>
                              <a:srgbClr val="000000"/>
                            </a:solidFill>
                            <a:latin typeface="Cambria Math" panose="02040503050406030204" pitchFamily="18" charset="0"/>
                          </a:rPr>
                        </m:ctrlPr>
                      </m:sSupPr>
                      <m:e>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𝑀</m:t>
                                </m:r>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𝑀</m:t>
                                    </m:r>
                                  </m:e>
                                  <m:sub>
                                    <m:r>
                                      <a:rPr lang="ar-AE" sz="2500" i="1">
                                        <a:solidFill>
                                          <a:srgbClr val="000000"/>
                                        </a:solidFill>
                                        <a:latin typeface="Cambria Math" panose="02040503050406030204" pitchFamily="18" charset="0"/>
                                      </a:rPr>
                                      <m:t>⊙</m:t>
                                    </m:r>
                                  </m:sub>
                                </m:sSub>
                              </m:den>
                            </m:f>
                          </m:e>
                        </m:d>
                      </m:e>
                      <m:sup>
                        <m:f>
                          <m:fPr>
                            <m:type m:val="lin"/>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1</m:t>
                            </m:r>
                          </m:num>
                          <m:den>
                            <m:r>
                              <a:rPr lang="ar-AE" sz="2500" i="1">
                                <a:solidFill>
                                  <a:srgbClr val="000000"/>
                                </a:solidFill>
                                <a:latin typeface="Cambria Math" panose="02040503050406030204" pitchFamily="18" charset="0"/>
                              </a:rPr>
                              <m:t>2</m:t>
                            </m:r>
                          </m:den>
                        </m:f>
                      </m:sup>
                    </m:sSup>
                    <m:sSup>
                      <m:sSupPr>
                        <m:ctrlPr>
                          <a:rPr lang="ar-AE" sz="2500" i="1">
                            <a:solidFill>
                              <a:srgbClr val="000000"/>
                            </a:solidFill>
                            <a:latin typeface="Cambria Math" panose="02040503050406030204" pitchFamily="18" charset="0"/>
                          </a:rPr>
                        </m:ctrlPr>
                      </m:sSupPr>
                      <m:e>
                        <m:d>
                          <m:dPr>
                            <m:ctrlPr>
                              <a:rPr lang="ar-AE" sz="2500" i="1">
                                <a:solidFill>
                                  <a:srgbClr val="000000"/>
                                </a:solidFill>
                                <a:latin typeface="Cambria Math" panose="02040503050406030204" pitchFamily="18" charset="0"/>
                              </a:rPr>
                            </m:ctrlPr>
                          </m:dPr>
                          <m:e>
                            <m:f>
                              <m:fPr>
                                <m:ctrlPr>
                                  <a:rPr lang="ar-AE" sz="2500" i="1">
                                    <a:solidFill>
                                      <a:srgbClr val="000000"/>
                                    </a:solidFill>
                                    <a:latin typeface="Cambria Math" panose="02040503050406030204" pitchFamily="18" charset="0"/>
                                  </a:rPr>
                                </m:ctrlPr>
                              </m:fPr>
                              <m:num>
                                <m:r>
                                  <a:rPr lang="ar-AE" sz="2500" i="1">
                                    <a:solidFill>
                                      <a:srgbClr val="000000"/>
                                    </a:solidFill>
                                    <a:latin typeface="Cambria Math" panose="02040503050406030204" pitchFamily="18" charset="0"/>
                                  </a:rPr>
                                  <m:t>𝑅</m:t>
                                </m:r>
                              </m:num>
                              <m:den>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𝑅</m:t>
                                    </m:r>
                                  </m:e>
                                  <m:sub>
                                    <m:r>
                                      <a:rPr lang="ar-AE" sz="2500" i="1">
                                        <a:solidFill>
                                          <a:srgbClr val="000000"/>
                                        </a:solidFill>
                                        <a:latin typeface="Cambria Math" panose="02040503050406030204" pitchFamily="18" charset="0"/>
                                      </a:rPr>
                                      <m:t>⊙</m:t>
                                    </m:r>
                                  </m:sub>
                                </m:sSub>
                              </m:den>
                            </m:f>
                          </m:e>
                        </m:d>
                      </m:e>
                      <m:sup>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3</m:t>
                        </m: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2</m:t>
                        </m:r>
                      </m:sup>
                    </m:sSup>
                  </m:oMath>
                </a14:m>
                <a:endParaRPr lang="ar-AE" sz="2300" dirty="0"/>
              </a:p>
              <a:p>
                <a:pPr algn="l">
                  <a:spcBef>
                    <a:spcPts val="1500"/>
                  </a:spcBef>
                  <a:defRPr b="0">
                    <a:latin typeface="Times New Roman"/>
                    <a:ea typeface="Times New Roman"/>
                    <a:cs typeface="Times New Roman"/>
                    <a:sym typeface="Times New Roman"/>
                  </a:defRPr>
                </a:pPr>
                <a:r>
                  <a:rPr lang="ar-AE" dirty="0"/>
                  <a:t>→ </a:t>
                </a:r>
                <a:r>
                  <a:rPr lang="fr-FR" dirty="0"/>
                  <a:t>as frequency increases the large frequency separation decreases </a:t>
                </a:r>
                <a:endParaRPr dirty="0"/>
              </a:p>
            </p:txBody>
          </p:sp>
        </mc:Choice>
        <mc:Fallback xmlns="">
          <p:sp>
            <p:nvSpPr>
              <p:cNvPr id="155" name="The large frequency separation   :  and →…"/>
              <p:cNvSpPr txBox="1">
                <a:spLocks noRot="1" noChangeAspect="1" noMove="1" noResize="1" noEditPoints="1" noAdjustHandles="1" noChangeArrowheads="1" noChangeShapeType="1" noTextEdit="1"/>
              </p:cNvSpPr>
              <p:nvPr/>
            </p:nvSpPr>
            <p:spPr>
              <a:xfrm>
                <a:off x="6943733" y="1889908"/>
                <a:ext cx="5334001" cy="7010434"/>
              </a:xfrm>
              <a:prstGeom prst="rect">
                <a:avLst/>
              </a:prstGeom>
              <a:blipFill>
                <a:blip r:embed="rId4"/>
                <a:stretch>
                  <a:fillRect l="-261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fr-FR">
                    <a:noFill/>
                  </a:rPr>
                  <a:t> </a:t>
                </a:r>
              </a:p>
            </p:txBody>
          </p:sp>
        </mc:Fallback>
      </mc:AlternateContent>
      <p:pic>
        <p:nvPicPr>
          <p:cNvPr id="156" name="largesep.png" descr="largesep.png"/>
          <p:cNvPicPr>
            <a:picLocks noChangeAspect="1"/>
          </p:cNvPicPr>
          <p:nvPr/>
        </p:nvPicPr>
        <p:blipFill>
          <a:blip r:embed="rId5"/>
          <a:srcRect r="6844"/>
          <a:stretch>
            <a:fillRect/>
          </a:stretch>
        </p:blipFill>
        <p:spPr>
          <a:xfrm>
            <a:off x="7089188" y="5164759"/>
            <a:ext cx="5043275" cy="3609232"/>
          </a:xfrm>
          <a:prstGeom prst="rect">
            <a:avLst/>
          </a:prstGeom>
          <a:ln w="12700">
            <a:miter lim="400000"/>
          </a:ln>
        </p:spPr>
      </p:pic>
      <p:pic>
        <p:nvPicPr>
          <p:cNvPr id="157" name="Image" descr="Image"/>
          <p:cNvPicPr>
            <a:picLocks noChangeAspect="1"/>
          </p:cNvPicPr>
          <p:nvPr/>
        </p:nvPicPr>
        <p:blipFill>
          <a:blip r:embed="rId6"/>
          <a:stretch>
            <a:fillRect/>
          </a:stretch>
        </p:blipFill>
        <p:spPr>
          <a:xfrm>
            <a:off x="952500" y="5189634"/>
            <a:ext cx="4337952" cy="3062845"/>
          </a:xfrm>
          <a:prstGeom prst="rect">
            <a:avLst/>
          </a:prstGeom>
          <a:ln w="12700">
            <a:miter lim="400000"/>
          </a:ln>
        </p:spPr>
      </p:pic>
      <p:sp>
        <p:nvSpPr>
          <p:cNvPr id="158" name="Oscillation modes"/>
          <p:cNvSpPr txBox="1">
            <a:spLocks noGrp="1"/>
          </p:cNvSpPr>
          <p:nvPr>
            <p:ph type="title"/>
          </p:nvPr>
        </p:nvSpPr>
        <p:spPr>
          <a:xfrm>
            <a:off x="952500" y="306179"/>
            <a:ext cx="11099800" cy="1300015"/>
          </a:xfrm>
          <a:prstGeom prst="rect">
            <a:avLst/>
          </a:prstGeom>
        </p:spPr>
        <p:txBody>
          <a:bodyPr/>
          <a:lstStyle>
            <a:lvl1pPr>
              <a:defRPr sz="2900" b="1">
                <a:latin typeface="Times New Roman"/>
                <a:ea typeface="Times New Roman"/>
                <a:cs typeface="Times New Roman"/>
                <a:sym typeface="Times New Roman"/>
              </a:defRPr>
            </a:lvl1pPr>
          </a:lstStyle>
          <a:p>
            <a:r>
              <a:rPr dirty="0"/>
              <a:t>Oscillation modes</a:t>
            </a:r>
          </a:p>
        </p:txBody>
      </p:sp>
      <p:pic>
        <p:nvPicPr>
          <p:cNvPr id="159" name="Image" descr="Image"/>
          <p:cNvPicPr>
            <a:picLocks noChangeAspect="1"/>
          </p:cNvPicPr>
          <p:nvPr/>
        </p:nvPicPr>
        <p:blipFill>
          <a:blip r:embed="rId7"/>
          <a:stretch>
            <a:fillRect/>
          </a:stretch>
        </p:blipFill>
        <p:spPr>
          <a:xfrm>
            <a:off x="126813" y="8596017"/>
            <a:ext cx="2707241" cy="106325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2314</Words>
  <Application>Microsoft Office PowerPoint</Application>
  <PresentationFormat>Custom</PresentationFormat>
  <Paragraphs>200</Paragraphs>
  <Slides>46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Cambria Math</vt:lpstr>
      <vt:lpstr>Helvetica Light</vt:lpstr>
      <vt:lpstr>Helvetica Neue</vt:lpstr>
      <vt:lpstr>Helvetica Neue Light</vt:lpstr>
      <vt:lpstr>Helvetica Neue Medium</vt:lpstr>
      <vt:lpstr>Helvetica Neue Thin</vt:lpstr>
      <vt:lpstr>Times</vt:lpstr>
      <vt:lpstr>Times New Roman</vt:lpstr>
      <vt:lpstr>White</vt:lpstr>
      <vt:lpstr>Asteroseismology Group Studies</vt:lpstr>
      <vt:lpstr>ESA PLATO Mission (2026)</vt:lpstr>
      <vt:lpstr>Motivations: K and M dwarfs</vt:lpstr>
      <vt:lpstr>Target Selection &amp; Modelling</vt:lpstr>
      <vt:lpstr>Goal: Modelling PSDs for K and M dwarfs</vt:lpstr>
      <vt:lpstr>Stellar Oscillations</vt:lpstr>
      <vt:lpstr>Stellar Oscillations</vt:lpstr>
      <vt:lpstr>Oscillation modes</vt:lpstr>
      <vt:lpstr>Oscillation modes</vt:lpstr>
      <vt:lpstr>Target Selection: TRILEGAL</vt:lpstr>
      <vt:lpstr>Oscillation modes</vt:lpstr>
      <vt:lpstr>The Gaussian envelope</vt:lpstr>
      <vt:lpstr>The Lorentzian Peaks</vt:lpstr>
      <vt:lpstr>The Lorentzian Peaks</vt:lpstr>
      <vt:lpstr>The Lorentzian Peaks</vt:lpstr>
      <vt:lpstr>The Lorentzian Peaks</vt:lpstr>
      <vt:lpstr>The Lorentzian Peaks</vt:lpstr>
      <vt:lpstr>The Granulation</vt:lpstr>
      <vt:lpstr>The Shot Noise</vt:lpstr>
      <vt:lpstr>The Final Frequency-Power Spectrum</vt:lpstr>
      <vt:lpstr>Results - K Dwarfs</vt:lpstr>
      <vt:lpstr>Results - M Dwarfs</vt:lpstr>
      <vt:lpstr>Hand over to DA</vt:lpstr>
      <vt:lpstr>References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ESA PLATO Mission (2026)</dc:title>
  <dc:creator>maddi</dc:creator>
  <cp:lastModifiedBy>Sharif Khan-Bennett</cp:lastModifiedBy>
  <cp:revision>52</cp:revision>
  <dcterms:modified xsi:type="dcterms:W3CDTF">2020-03-24T00:00:01Z</dcterms:modified>
</cp:coreProperties>
</file>